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7"/>
  </p:notesMasterIdLst>
  <p:sldIdLst>
    <p:sldId id="332" r:id="rId6"/>
    <p:sldId id="259" r:id="rId7"/>
    <p:sldId id="260" r:id="rId8"/>
    <p:sldId id="261" r:id="rId9"/>
    <p:sldId id="262" r:id="rId10"/>
    <p:sldId id="263" r:id="rId11"/>
    <p:sldId id="3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60" r:id="rId20"/>
    <p:sldId id="364" r:id="rId21"/>
    <p:sldId id="365" r:id="rId22"/>
    <p:sldId id="363" r:id="rId23"/>
    <p:sldId id="366" r:id="rId24"/>
    <p:sldId id="337" r:id="rId25"/>
    <p:sldId id="339" r:id="rId26"/>
    <p:sldId id="340" r:id="rId27"/>
    <p:sldId id="341" r:id="rId28"/>
    <p:sldId id="342" r:id="rId29"/>
    <p:sldId id="343" r:id="rId30"/>
    <p:sldId id="373" r:id="rId31"/>
    <p:sldId id="370" r:id="rId32"/>
    <p:sldId id="344" r:id="rId33"/>
    <p:sldId id="345" r:id="rId34"/>
    <p:sldId id="346" r:id="rId35"/>
    <p:sldId id="347" r:id="rId36"/>
    <p:sldId id="367" r:id="rId37"/>
    <p:sldId id="36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12FDD825-970B-4BCE-B3C4-FEB59C343611}">
          <p14:sldIdLst>
            <p14:sldId id="332"/>
            <p14:sldId id="259"/>
            <p14:sldId id="260"/>
            <p14:sldId id="261"/>
            <p14:sldId id="262"/>
            <p14:sldId id="263"/>
            <p14:sldId id="359"/>
            <p14:sldId id="266"/>
            <p14:sldId id="267"/>
            <p14:sldId id="268"/>
            <p14:sldId id="269"/>
            <p14:sldId id="270"/>
            <p14:sldId id="271"/>
            <p14:sldId id="272"/>
            <p14:sldId id="360"/>
            <p14:sldId id="364"/>
            <p14:sldId id="365"/>
            <p14:sldId id="363"/>
            <p14:sldId id="366"/>
            <p14:sldId id="337"/>
            <p14:sldId id="339"/>
            <p14:sldId id="340"/>
            <p14:sldId id="341"/>
            <p14:sldId id="342"/>
            <p14:sldId id="343"/>
            <p14:sldId id="373"/>
            <p14:sldId id="370"/>
            <p14:sldId id="344"/>
            <p14:sldId id="345"/>
            <p14:sldId id="346"/>
            <p14:sldId id="347"/>
            <p14:sldId id="367"/>
            <p14:sldId id="368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zil Orsolya" initials="VO" lastIdx="4" clrIdx="0">
    <p:extLst>
      <p:ext uri="{19B8F6BF-5375-455C-9EA6-DF929625EA0E}">
        <p15:presenceInfo xmlns:p15="http://schemas.microsoft.com/office/powerpoint/2012/main" userId="S-1-5-21-1019952561-2078092663-782984527-227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p-file\kozos\KPF\KPKO\&#201;retts&#233;gi\&#201;retts&#233;gi_2012_m&#225;j_j&#250;n\Prezent&#225;ci&#243;\Prezent&#225;ci&#243;s%20diasor\diagram_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s\kozos\KPF\KPKO\&#201;retts&#233;gi\&#201;retts&#233;gi_2017_m&#225;j_j&#250;n\Prezent&#225;ci&#243;\diagram_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9597103589879"/>
          <c:y val="0"/>
          <c:w val="0.80413505253229933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2027247517161193"/>
          <c:y val="0.73309076769248982"/>
          <c:w val="0.27194581865631479"/>
          <c:h val="0.25280917860978408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38145047208865857"/>
          <c:y val="0.71792604439300356"/>
          <c:w val="0.25121976643203953"/>
          <c:h val="0.2667614092261352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65667915106119E-2"/>
          <c:y val="3.1267170925335923E-2"/>
          <c:w val="0.69015748660267695"/>
          <c:h val="0.84005732635806607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9EA-4AAA-B70F-895F2660B3C9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9EA-4AAA-B70F-895F2660B3C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E9EA-4AAA-B70F-895F2660B3C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Munka1!$B$1:$E$1</c:f>
              <c:strCache>
                <c:ptCount val="4"/>
                <c:pt idx="0">
                  <c:v>Kiegészítő</c:v>
                </c:pt>
                <c:pt idx="1">
                  <c:v>Ismétlő </c:v>
                </c:pt>
                <c:pt idx="2">
                  <c:v>Szintemelő</c:v>
                </c:pt>
                <c:pt idx="3">
                  <c:v>Előrehozott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4522</c:v>
                </c:pt>
                <c:pt idx="1">
                  <c:v>7552</c:v>
                </c:pt>
                <c:pt idx="2">
                  <c:v>8072</c:v>
                </c:pt>
                <c:pt idx="3">
                  <c:v>36921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EA-4AAA-B70F-895F2660B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4371977344694864"/>
          <c:y val="0.65433886467830393"/>
          <c:w val="0.37457884275586317"/>
          <c:h val="0.205600561331887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Osztályzatok megoszlása 2001.-2003.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342592592592592"/>
          <c:y val="3.6813920415840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6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Bármilyen cím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Ref>
              <c:f>Munka1!$A$2:$A$6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Munka1!$B$2:$B$6</c:f>
              <c:numCache>
                <c:formatCode>0.00%</c:formatCode>
                <c:ptCount val="5"/>
                <c:pt idx="0">
                  <c:v>8.9999999999999993E-3</c:v>
                </c:pt>
                <c:pt idx="1">
                  <c:v>0.247</c:v>
                </c:pt>
                <c:pt idx="2">
                  <c:v>0.26</c:v>
                </c:pt>
                <c:pt idx="3">
                  <c:v>0.223</c:v>
                </c:pt>
                <c:pt idx="4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D-449E-A06C-B47046BE1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189576"/>
        <c:axId val="425898280"/>
        <c:axId val="0"/>
      </c:bar3DChart>
      <c:catAx>
        <c:axId val="43018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5898280"/>
        <c:crosses val="autoZero"/>
        <c:auto val="1"/>
        <c:lblAlgn val="ctr"/>
        <c:lblOffset val="100"/>
        <c:noMultiLvlLbl val="0"/>
      </c:catAx>
      <c:valAx>
        <c:axId val="425898280"/>
        <c:scaling>
          <c:orientation val="minMax"/>
          <c:max val="0.35000000000000003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018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4" Type="http://schemas.openxmlformats.org/officeDocument/2006/relationships/image" Target="../media/image7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4" Type="http://schemas.openxmlformats.org/officeDocument/2006/relationships/image" Target="../media/image7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4" Type="http://schemas.openxmlformats.org/officeDocument/2006/relationships/image" Target="../media/image8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4" Type="http://schemas.openxmlformats.org/officeDocument/2006/relationships/image" Target="../media/image8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75977-05B4-4E1F-B1B7-66E195399224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C28F7-6C41-44A6-8161-FB2BC991C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4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55C0FE-F734-4EB5-B1AD-63261AD23727}" type="slidenum">
              <a:rPr lang="hu-HU" smtClean="0">
                <a:latin typeface="Arial" charset="0"/>
              </a:rPr>
              <a:pPr>
                <a:defRPr/>
              </a:pPr>
              <a:t>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6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1F36FA-4BBE-4FBD-8097-B998FF6AFF20}" type="slidenum">
              <a:rPr lang="hu-HU" smtClean="0">
                <a:latin typeface="Arial" charset="0"/>
              </a:rPr>
              <a:pPr>
                <a:defRPr/>
              </a:pPr>
              <a:t>12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0836A6-CDB5-441F-A4C1-B8FB9A7D2206}" type="slidenum">
              <a:rPr lang="hu-HU" smtClean="0">
                <a:latin typeface="Arial" charset="0"/>
              </a:rPr>
              <a:pPr>
                <a:defRPr/>
              </a:pPr>
              <a:t>13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54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8FEF5-B2FA-4BAA-9B98-DF6BB2D96393}" type="slidenum">
              <a:rPr lang="hu-HU" smtClean="0">
                <a:latin typeface="Arial" charset="0"/>
              </a:rPr>
              <a:pPr>
                <a:defRPr/>
              </a:pPr>
              <a:t>14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98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1F745-6831-4D83-8ACA-BAF3AB80EF0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u-H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728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597495-E214-4052-8543-811579411368}" type="slidenum">
              <a:rPr lang="hu-HU" smtClean="0">
                <a:latin typeface="Arial" charset="0"/>
              </a:rPr>
              <a:pPr>
                <a:defRPr/>
              </a:pPr>
              <a:t>27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5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03EF60-E87E-4EFA-B1C8-229389A5BFBE}" type="slidenum">
              <a:rPr lang="hu-HU" smtClean="0">
                <a:latin typeface="Arial" charset="0"/>
              </a:rPr>
              <a:pPr>
                <a:defRPr/>
              </a:pPr>
              <a:t>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5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E9A43B-DC4A-49AF-90BA-2E0358F170DE}" type="slidenum">
              <a:rPr lang="hu-HU" smtClean="0">
                <a:latin typeface="Arial" charset="0"/>
              </a:rPr>
              <a:pPr>
                <a:defRPr/>
              </a:pPr>
              <a:t>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7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F6C764-1C7A-442E-9081-623F952E58E1}" type="slidenum">
              <a:rPr lang="hu-HU" smtClean="0">
                <a:latin typeface="Arial" charset="0"/>
              </a:rPr>
              <a:pPr>
                <a:defRPr/>
              </a:pPr>
              <a:t>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8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655946-2808-4740-A7BC-5A554316A691}" type="slidenum">
              <a:rPr lang="hu-HU" smtClean="0">
                <a:latin typeface="Arial" charset="0"/>
              </a:rPr>
              <a:pPr>
                <a:defRPr/>
              </a:pPr>
              <a:t>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1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92BF04-2D42-492B-A702-B0A9B95EE446}" type="slidenum">
              <a:rPr lang="hu-HU" smtClean="0">
                <a:latin typeface="Arial" charset="0"/>
              </a:rPr>
              <a:pPr>
                <a:defRPr/>
              </a:pPr>
              <a:t>8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9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2A288F-4295-46E2-83CA-6346E982D3D6}" type="slidenum">
              <a:rPr lang="hu-HU" smtClean="0">
                <a:latin typeface="Arial" charset="0"/>
              </a:rPr>
              <a:pPr>
                <a:defRPr/>
              </a:pPr>
              <a:t>9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7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086F81-5563-4737-8C81-91D8A2BC355D}" type="slidenum">
              <a:rPr lang="hu-HU" smtClean="0">
                <a:latin typeface="Arial" charset="0"/>
              </a:rPr>
              <a:pPr>
                <a:defRPr/>
              </a:pPr>
              <a:t>10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3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EE12FC-80D0-466D-B56F-09FD98A9621D}" type="slidenum">
              <a:rPr lang="hu-HU" smtClean="0">
                <a:latin typeface="Arial" charset="0"/>
              </a:rPr>
              <a:pPr>
                <a:defRPr/>
              </a:pPr>
              <a:t>11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8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4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84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38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55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95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57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64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51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6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06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3874F-D9C3-405D-86E7-84E0B9033CA2}" type="datetimeFigureOut">
              <a:rPr lang="hu-HU" smtClean="0"/>
              <a:t>2019. 07. 22.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5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4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3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e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9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5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6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0.e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6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7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7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2.e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7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6.emf"/><Relationship Id="rId4" Type="http://schemas.openxmlformats.org/officeDocument/2006/relationships/image" Target="../media/image83.emf"/><Relationship Id="rId9" Type="http://schemas.openxmlformats.org/officeDocument/2006/relationships/oleObject" Target="../embeddings/oleObject8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8.e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90.emf"/><Relationship Id="rId4" Type="http://schemas.openxmlformats.org/officeDocument/2006/relationships/image" Target="../media/image87.emf"/><Relationship Id="rId9" Type="http://schemas.openxmlformats.org/officeDocument/2006/relationships/oleObject" Target="../embeddings/oleObject8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3.e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oleObject" Target="../embeddings/oleObject9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723" y="330508"/>
            <a:ext cx="8295703" cy="18949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ÉRETTSÉGI 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MÁJUS-JÚNIUS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78804" y="2996108"/>
            <a:ext cx="7798941" cy="2754696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prezentációban számos helyen kis betűvel vagy külön utalással a     </a:t>
            </a: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2015-2018. </a:t>
            </a:r>
            <a:r>
              <a:rPr lang="hu-H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május-júniusi vizsgaidőszakok adatait is feltüntettük.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692275" y="620713"/>
            <a:ext cx="568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vizsgabizottság döntésével kapcsolatos fellebbezések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2015. –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2016. –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2017. –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2018. –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50897"/>
              </p:ext>
            </p:extLst>
          </p:nvPr>
        </p:nvGraphicFramePr>
        <p:xfrm>
          <a:off x="755576" y="1844824"/>
          <a:ext cx="7632847" cy="3588423"/>
        </p:xfrm>
        <a:graphic>
          <a:graphicData uri="http://schemas.openxmlformats.org/drawingml/2006/table">
            <a:tbl>
              <a:tblPr/>
              <a:tblGrid>
                <a:gridCol w="3476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Összesen: 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Elutasítás 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(a vizsgabizottság döntése helybenhagyva): </a:t>
                      </a:r>
                      <a:endParaRPr lang="hu-HU" sz="12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45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Elutasítás/elkésett kérelem: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Az eljárás megszüntetése 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(kérelem </a:t>
                      </a:r>
                      <a:r>
                        <a:rPr lang="hu-HU" sz="1100" b="1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visszav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.)</a:t>
                      </a:r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6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 vizsgabizottság döntésének megsemmisítése: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53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 vizsgabizottság döntésének megváltoztatása: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smtClean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0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126334"/>
            <a:ext cx="8424862" cy="190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eredményekről…</a:t>
            </a:r>
          </a:p>
        </p:txBody>
      </p:sp>
      <p:pic>
        <p:nvPicPr>
          <p:cNvPr id="33796" name="Picture 8" descr="j013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981075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j013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24400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207628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96" y="52239"/>
            <a:ext cx="8229600" cy="647849"/>
          </a:xfrm>
        </p:spPr>
        <p:txBody>
          <a:bodyPr/>
          <a:lstStyle/>
          <a:p>
            <a:pPr algn="ctr" eaLnBrk="1" hangingPunct="1"/>
            <a:r>
              <a:rPr lang="hu-HU" sz="3000" b="1" dirty="0" smtClean="0">
                <a:latin typeface="Arial" panose="020B0604020202020204" pitchFamily="34" charset="0"/>
              </a:rPr>
              <a:t>Érettségi vizsgaeredmények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4542873"/>
              </p:ext>
            </p:extLst>
          </p:nvPr>
        </p:nvGraphicFramePr>
        <p:xfrm>
          <a:off x="628650" y="836021"/>
          <a:ext cx="7696744" cy="4876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8372">
                  <a:extLst>
                    <a:ext uri="{9D8B030D-6E8A-4147-A177-3AD203B41FA5}">
                      <a16:colId xmlns:a16="http://schemas.microsoft.com/office/drawing/2014/main" val="1524105904"/>
                    </a:ext>
                  </a:extLst>
                </a:gridCol>
                <a:gridCol w="3848372">
                  <a:extLst>
                    <a:ext uri="{9D8B030D-6E8A-4147-A177-3AD203B41FA5}">
                      <a16:colId xmlns:a16="http://schemas.microsoft.com/office/drawing/2014/main" val="90609951"/>
                    </a:ext>
                  </a:extLst>
                </a:gridCol>
              </a:tblGrid>
              <a:tr h="2620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Összesített érettségi átlag 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9614190"/>
                  </a:ext>
                </a:extLst>
              </a:tr>
              <a:tr h="27145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osztályzatokból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017127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3,52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605167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3,66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873240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10739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642665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003119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902335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3,62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492490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32827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3,62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414595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3,59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011531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3,58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044284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3,57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92262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3,66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59942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3,66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831265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2018.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3,67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561142"/>
                  </a:ext>
                </a:extLst>
              </a:tr>
              <a:tr h="27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2019.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3,71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5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486" y="143741"/>
            <a:ext cx="8424863" cy="8651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sz="2600" b="1" dirty="0" smtClean="0">
                <a:latin typeface="Arial" panose="020B0604020202020204" pitchFamily="34" charset="0"/>
              </a:rPr>
              <a:t>Az érettségi osztályzatok vizsgatárgyankénti átlagai (középszint)</a:t>
            </a:r>
          </a:p>
        </p:txBody>
      </p:sp>
      <p:graphicFrame>
        <p:nvGraphicFramePr>
          <p:cNvPr id="126176" name="Group 22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5304237"/>
              </p:ext>
            </p:extLst>
          </p:nvPr>
        </p:nvGraphicFramePr>
        <p:xfrm>
          <a:off x="512457" y="1008929"/>
          <a:ext cx="8280920" cy="4032346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2001-2003.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átl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955" name="Text Box 62"/>
          <p:cNvSpPr txBox="1">
            <a:spLocks noChangeArrowheads="1"/>
          </p:cNvSpPr>
          <p:nvPr/>
        </p:nvSpPr>
        <p:spPr bwMode="auto">
          <a:xfrm>
            <a:off x="800240" y="5207810"/>
            <a:ext cx="7705353" cy="69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latin typeface="Times New Roman CE" pitchFamily="18" charset="0"/>
              </a:rPr>
              <a:t>A jeles informatika érettségi vizsgájuk alapján </a:t>
            </a:r>
            <a:r>
              <a:rPr lang="hu-HU" sz="1200" b="1" dirty="0" smtClean="0">
                <a:latin typeface="Times New Roman CE" pitchFamily="18" charset="0"/>
              </a:rPr>
              <a:t> 5611 </a:t>
            </a:r>
            <a:r>
              <a:rPr lang="hu-HU" sz="1400" b="1" dirty="0" smtClean="0">
                <a:latin typeface="Times New Roman CE" pitchFamily="18" charset="0"/>
              </a:rPr>
              <a:t>  5438 </a:t>
            </a:r>
            <a:r>
              <a:rPr lang="hu-HU" sz="1600" b="1" dirty="0" smtClean="0">
                <a:latin typeface="Times New Roman CE" pitchFamily="18" charset="0"/>
              </a:rPr>
              <a:t> </a:t>
            </a:r>
            <a:r>
              <a:rPr lang="hu-HU" b="1" dirty="0" smtClean="0">
                <a:latin typeface="Times New Roman CE" pitchFamily="18" charset="0"/>
              </a:rPr>
              <a:t> </a:t>
            </a:r>
            <a:r>
              <a:rPr lang="hu-HU" sz="1600" b="1" dirty="0" smtClean="0">
                <a:latin typeface="Times New Roman CE" pitchFamily="18" charset="0"/>
              </a:rPr>
              <a:t>6612 </a:t>
            </a:r>
            <a:r>
              <a:rPr lang="hu-HU" b="1" dirty="0" smtClean="0">
                <a:latin typeface="Times New Roman CE" pitchFamily="18" charset="0"/>
              </a:rPr>
              <a:t> 7341</a:t>
            </a:r>
            <a:r>
              <a:rPr lang="hu-HU" dirty="0" smtClean="0">
                <a:latin typeface="Times New Roman CE" pitchFamily="18" charset="0"/>
              </a:rPr>
              <a:t> </a:t>
            </a:r>
            <a:r>
              <a:rPr lang="hu-HU" sz="2000" b="1" dirty="0" smtClean="0">
                <a:latin typeface="Times New Roman CE" pitchFamily="18" charset="0"/>
              </a:rPr>
              <a:t>8432</a:t>
            </a:r>
            <a:r>
              <a:rPr lang="hu-HU" b="1" dirty="0" smtClean="0">
                <a:latin typeface="Times New Roman CE" pitchFamily="18" charset="0"/>
              </a:rPr>
              <a:t>-en</a:t>
            </a:r>
            <a:endParaRPr lang="hu-HU" b="1" dirty="0">
              <a:latin typeface="Times New Roman CE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latin typeface="Times New Roman CE" pitchFamily="18" charset="0"/>
              </a:rPr>
              <a:t> kiválthatják  az ECDL bizonyítványt.</a:t>
            </a:r>
          </a:p>
        </p:txBody>
      </p:sp>
    </p:spTree>
    <p:extLst>
      <p:ext uri="{BB962C8B-B14F-4D97-AF65-F5344CB8AC3E}">
        <p14:creationId xmlns:p14="http://schemas.microsoft.com/office/powerpoint/2010/main" val="5410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sz="2600" b="1" dirty="0" smtClean="0">
                <a:latin typeface="Arial" panose="020B0604020202020204" pitchFamily="34" charset="0"/>
              </a:rPr>
              <a:t>Vizsgatárgyankénti érettségi átlagok</a:t>
            </a:r>
            <a:br>
              <a:rPr lang="hu-HU" sz="2600" b="1" dirty="0" smtClean="0">
                <a:latin typeface="Arial" panose="020B0604020202020204" pitchFamily="34" charset="0"/>
              </a:rPr>
            </a:br>
            <a:r>
              <a:rPr lang="hu-HU" sz="2600" b="1" dirty="0" smtClean="0">
                <a:latin typeface="Arial" panose="020B0604020202020204" pitchFamily="34" charset="0"/>
              </a:rPr>
              <a:t> %-ban (középszint)</a:t>
            </a:r>
          </a:p>
        </p:txBody>
      </p:sp>
      <p:graphicFrame>
        <p:nvGraphicFramePr>
          <p:cNvPr id="36970" name="Group 10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1850714"/>
              </p:ext>
            </p:extLst>
          </p:nvPr>
        </p:nvGraphicFramePr>
        <p:xfrm>
          <a:off x="250825" y="1435418"/>
          <a:ext cx="8642311" cy="4098896"/>
        </p:xfrm>
        <a:graphic>
          <a:graphicData uri="http://schemas.openxmlformats.org/drawingml/2006/table">
            <a:tbl>
              <a:tblPr/>
              <a:tblGrid>
                <a:gridCol w="144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17076012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8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Eltérés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60,76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60,74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62,96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63,44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59,53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60,33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57,33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59,25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49,19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52,13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51,82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48,90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63,24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61,93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64,24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68,32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58,66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57,03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60,33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72,09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74,52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71,99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75,22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62,93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73,63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69,65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60,43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60,44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59,83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60,06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59,36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69,02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71,32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72,17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96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4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6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(középszint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220422"/>
              </p:ext>
            </p:extLst>
          </p:nvPr>
        </p:nvGraphicFramePr>
        <p:xfrm>
          <a:off x="1332000" y="1143000"/>
          <a:ext cx="6480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Ágazati szakmai vizsgatárgyak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9000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bányászat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egészségügy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egészségügyi technika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54,60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élelmiszeripar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46,92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építőipar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épületgépészet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54,54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erdészet és vadgazdálkodás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földmérés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46,18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hang-, film- és színháztechnika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83,05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képző- és iparművészet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72,82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kereskedelem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9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6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(középszint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186223"/>
              </p:ext>
            </p:extLst>
          </p:nvPr>
        </p:nvGraphicFramePr>
        <p:xfrm>
          <a:off x="1332000" y="979400"/>
          <a:ext cx="648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kertészet és parképítés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42,73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könnyűipar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környezetvédelem-vízgazdálkodás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közlekedésépítő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445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mezőgazdasági 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58,75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nyomdaipar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pedagógia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61,44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46,64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97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780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szociális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55,40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1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6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(középszint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396008"/>
              </p:ext>
            </p:extLst>
          </p:nvPr>
        </p:nvGraphicFramePr>
        <p:xfrm>
          <a:off x="1332000" y="937853"/>
          <a:ext cx="648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távközlés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770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turisztika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666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ügyvitel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9495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75106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493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vendéglátóipar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46,63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934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villamosipar és elektronika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64511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Ágazaton kívüli szakmai vizsgatárgyak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689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artista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alatt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egyházzenész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alatt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58,75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gyakorlatos színész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jazz-zenész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klasszikus 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népzenész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77,36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szórakoztató 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256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táncos ismeretek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64,35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87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(emelt 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189296"/>
              </p:ext>
            </p:extLst>
          </p:nvPr>
        </p:nvGraphicFramePr>
        <p:xfrm>
          <a:off x="1332000" y="948134"/>
          <a:ext cx="648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Ágazati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szakmai vizsgatárgyak</a:t>
                      </a:r>
                      <a:endParaRPr lang="hu-H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036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egészségügy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élelmiszeripar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alatt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építőipar ismeretek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épületgépészet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alatt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111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erdészet és vadgazdálkodás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68,73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alatt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földmérés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63,43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71,76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képző- és iparművészet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79,65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kereskedelem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kertészet és parképítés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környezetvédelem-vízgazdálkodás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57,76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75,57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9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87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(emelt 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86330"/>
              </p:ext>
            </p:extLst>
          </p:nvPr>
        </p:nvGraphicFramePr>
        <p:xfrm>
          <a:off x="1332000" y="1005840"/>
          <a:ext cx="648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közlekedésépítő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alatt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9192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51,32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355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mezőgazdasági 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993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alatt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85,50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pedagógia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alatt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alatt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szociális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turisztika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66,47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ügyvitel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76,71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vendéglátóipar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villamosipar és elektronika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57,51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81598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Ágazaton kívüli szakmai vizsgatárgyak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táncos ismeretek</a:t>
                      </a:r>
                      <a:endParaRPr lang="hu-H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63,40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77377" y="404813"/>
            <a:ext cx="66246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vizsgaszervezés néhány számadata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2067879"/>
            <a:ext cx="3168650" cy="8334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Vizsgatárgyak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 idegen nyelvűekkel együtt)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48064" y="1844824"/>
            <a:ext cx="3355975" cy="46166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Középszint: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154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175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04457" y="2890838"/>
            <a:ext cx="3355975" cy="40011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szint: 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 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11188" y="4365625"/>
            <a:ext cx="2447925" cy="8318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Vizsgák idegen nyelven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025826" y="3857477"/>
            <a:ext cx="3600450" cy="193899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Középszinten 18, emelt szinten 10 vizsgatárgyból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jelentkeztek idegen nyelven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pl.: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középszinten matematika 10,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történelem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földrajz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testnevelés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b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 4, biológia 4 idegen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nyelven</a:t>
            </a:r>
          </a:p>
        </p:txBody>
      </p:sp>
    </p:spTree>
    <p:extLst>
      <p:ext uri="{BB962C8B-B14F-4D97-AF65-F5344CB8AC3E}">
        <p14:creationId xmlns:p14="http://schemas.microsoft.com/office/powerpoint/2010/main" val="2120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476250"/>
            <a:ext cx="7138987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2000" b="1" dirty="0" smtClean="0">
                <a:latin typeface="Arial" panose="020B0604020202020204" pitchFamily="34" charset="0"/>
              </a:rPr>
              <a:t>A korábbi vizsgarendszer és a középszintű vizsgák osztályzatainak összehasonlítása</a:t>
            </a:r>
            <a:br>
              <a:rPr lang="hu-HU" sz="2000" b="1" dirty="0" smtClean="0">
                <a:latin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</a:rPr>
              <a:t> </a:t>
            </a:r>
            <a:r>
              <a:rPr lang="hu-HU" sz="1800" b="1" dirty="0" smtClean="0">
                <a:solidFill>
                  <a:srgbClr val="00FFFF"/>
                </a:solidFill>
                <a:latin typeface="Arial" panose="020B0604020202020204" pitchFamily="34" charset="0"/>
              </a:rPr>
              <a:t>korábbi vizsgarendszer</a:t>
            </a:r>
            <a:r>
              <a:rPr lang="hu-HU" sz="1800" b="1" dirty="0" smtClean="0">
                <a:latin typeface="Arial" panose="020B0604020202020204" pitchFamily="34" charset="0"/>
              </a:rPr>
              <a:t> 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2015. </a:t>
            </a:r>
            <a:r>
              <a:rPr lang="hu-HU" sz="1800" b="1" dirty="0" smtClean="0">
                <a:latin typeface="Arial" panose="020B0604020202020204" pitchFamily="34" charset="0"/>
              </a:rPr>
              <a:t>–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2016. </a:t>
            </a:r>
            <a:r>
              <a:rPr lang="hu-HU" sz="1800" b="1" dirty="0" smtClean="0">
                <a:latin typeface="Arial" panose="020B0604020202020204" pitchFamily="34" charset="0"/>
              </a:rPr>
              <a:t>–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</a:rPr>
              <a:t> 2017. </a:t>
            </a:r>
            <a:r>
              <a:rPr lang="hu-HU" sz="1800" b="1" dirty="0" smtClean="0">
                <a:latin typeface="Arial" panose="020B0604020202020204" pitchFamily="34" charset="0"/>
              </a:rPr>
              <a:t>–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2018. </a:t>
            </a:r>
            <a:r>
              <a:rPr lang="hu-HU" sz="1800" b="1" dirty="0" smtClean="0">
                <a:latin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2019.</a:t>
            </a: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5547879"/>
              </p:ext>
            </p:extLst>
          </p:nvPr>
        </p:nvGraphicFramePr>
        <p:xfrm>
          <a:off x="4480560" y="3859328"/>
          <a:ext cx="4172989" cy="210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Munkalap" r:id="rId3" imgW="3819393" imgH="1819417" progId="Excel.Sheet.8">
                  <p:embed/>
                </p:oleObj>
              </mc:Choice>
              <mc:Fallback>
                <p:oleObj name="Munkalap" r:id="rId3" imgW="3819393" imgH="1819417" progId="Excel.Sheet.8">
                  <p:embed/>
                  <p:pic>
                    <p:nvPicPr>
                      <p:cNvPr id="102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560" y="3859328"/>
                        <a:ext cx="4172989" cy="21092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595425"/>
              </p:ext>
            </p:extLst>
          </p:nvPr>
        </p:nvGraphicFramePr>
        <p:xfrm>
          <a:off x="4281488" y="1779588"/>
          <a:ext cx="4659312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6" name="Munkalap" r:id="rId5" imgW="6362844" imgH="2324171" progId="Excel.Sheet.8">
                  <p:embed/>
                </p:oleObj>
              </mc:Choice>
              <mc:Fallback>
                <p:oleObj name="Munkalap" r:id="rId5" imgW="6362844" imgH="2324171" progId="Excel.Sheet.8">
                  <p:embed/>
                  <p:pic>
                    <p:nvPicPr>
                      <p:cNvPr id="1028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1779588"/>
                        <a:ext cx="4659312" cy="2116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9989613"/>
              </p:ext>
            </p:extLst>
          </p:nvPr>
        </p:nvGraphicFramePr>
        <p:xfrm>
          <a:off x="615142" y="2152088"/>
          <a:ext cx="4289368" cy="315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563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78895"/>
              </p:ext>
            </p:extLst>
          </p:nvPr>
        </p:nvGraphicFramePr>
        <p:xfrm>
          <a:off x="0" y="120650"/>
          <a:ext cx="8851900" cy="563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5" name="Munkalap" r:id="rId3" imgW="9586003" imgH="6103714" progId="Excel.Sheet.8">
                  <p:embed/>
                </p:oleObj>
              </mc:Choice>
              <mc:Fallback>
                <p:oleObj name="Munkalap" r:id="rId3" imgW="9586003" imgH="6103714" progId="Excel.Sheet.8">
                  <p:embed/>
                  <p:pic>
                    <p:nvPicPr>
                      <p:cNvPr id="205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0650"/>
                        <a:ext cx="8851900" cy="5635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85875" y="361950"/>
            <a:ext cx="7286625" cy="1411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összes középszintű vizsgaeredmény megoszlása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-ban, 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 (mentességek nélkül)</a:t>
            </a:r>
          </a:p>
        </p:txBody>
      </p:sp>
    </p:spTree>
    <p:extLst>
      <p:ext uri="{BB962C8B-B14F-4D97-AF65-F5344CB8AC3E}">
        <p14:creationId xmlns:p14="http://schemas.microsoft.com/office/powerpoint/2010/main" val="12005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785813" y="419100"/>
            <a:ext cx="8143875" cy="1223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összes emelt szintű vizsgaeredmény megoszlása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-ban, 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 (mentességek nélkül)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46755"/>
              </p:ext>
            </p:extLst>
          </p:nvPr>
        </p:nvGraphicFramePr>
        <p:xfrm>
          <a:off x="962025" y="1905000"/>
          <a:ext cx="7146925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8" name="Munkalap" r:id="rId3" imgW="8138270" imgH="4259664" progId="Excel.Sheet.8">
                  <p:embed/>
                </p:oleObj>
              </mc:Choice>
              <mc:Fallback>
                <p:oleObj name="Munkalap" r:id="rId3" imgW="8138270" imgH="4259664" progId="Excel.Sheet.8">
                  <p:embed/>
                  <p:pic>
                    <p:nvPicPr>
                      <p:cNvPr id="30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905000"/>
                        <a:ext cx="7146925" cy="373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7450" y="333375"/>
            <a:ext cx="6911975" cy="881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középszintű vizsgaeredmények összehasonlítása </a:t>
            </a:r>
            <a:b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vizsgarendszer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7751"/>
              </p:ext>
            </p:extLst>
          </p:nvPr>
        </p:nvGraphicFramePr>
        <p:xfrm>
          <a:off x="2258357" y="891992"/>
          <a:ext cx="3397250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8" name="Munkalap" r:id="rId3" imgW="3648015" imgH="1914610" progId="Excel.Sheet.8">
                  <p:embed/>
                </p:oleObj>
              </mc:Choice>
              <mc:Fallback>
                <p:oleObj name="Munkalap" r:id="rId3" imgW="3648015" imgH="1914610" progId="Excel.Sheet.8">
                  <p:embed/>
                  <p:pic>
                    <p:nvPicPr>
                      <p:cNvPr id="409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357" y="891992"/>
                        <a:ext cx="3397250" cy="178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293189"/>
              </p:ext>
            </p:extLst>
          </p:nvPr>
        </p:nvGraphicFramePr>
        <p:xfrm>
          <a:off x="706438" y="1187450"/>
          <a:ext cx="208121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9" name="Diagram" r:id="rId5" imgW="5772030" imgH="3752836" progId="MSGraph.Chart.8">
                  <p:embed followColorScheme="full"/>
                </p:oleObj>
              </mc:Choice>
              <mc:Fallback>
                <p:oleObj name="Diagram" r:id="rId5" imgW="5772030" imgH="3752836" progId="MSGraph.Chart.8">
                  <p:embed followColorScheme="full"/>
                  <p:pic>
                    <p:nvPicPr>
                      <p:cNvPr id="4099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187450"/>
                        <a:ext cx="2081212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14623"/>
              </p:ext>
            </p:extLst>
          </p:nvPr>
        </p:nvGraphicFramePr>
        <p:xfrm>
          <a:off x="4386259" y="2083410"/>
          <a:ext cx="4573013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0" name="Munkalap" r:id="rId7" imgW="5505570" imgH="2600154" progId="Excel.Sheet.8">
                  <p:embed/>
                </p:oleObj>
              </mc:Choice>
              <mc:Fallback>
                <p:oleObj name="Munkalap" r:id="rId7" imgW="5505570" imgH="2600154" progId="Excel.Sheet.8">
                  <p:embed/>
                  <p:pic>
                    <p:nvPicPr>
                      <p:cNvPr id="410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59" y="2083410"/>
                        <a:ext cx="4573013" cy="2159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7529"/>
              </p:ext>
            </p:extLst>
          </p:nvPr>
        </p:nvGraphicFramePr>
        <p:xfrm>
          <a:off x="787400" y="2784475"/>
          <a:ext cx="1960563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1" name="Diagram" r:id="rId9" imgW="5533941" imgH="3495661" progId="MSGraph.Chart.8">
                  <p:embed followColorScheme="full"/>
                </p:oleObj>
              </mc:Choice>
              <mc:Fallback>
                <p:oleObj name="Diagram" r:id="rId9" imgW="5533941" imgH="3495661" progId="MSGraph.Chart.8">
                  <p:embed followColorScheme="full"/>
                  <p:pic>
                    <p:nvPicPr>
                      <p:cNvPr id="4101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784475"/>
                        <a:ext cx="1960563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920142"/>
              </p:ext>
            </p:extLst>
          </p:nvPr>
        </p:nvGraphicFramePr>
        <p:xfrm>
          <a:off x="2525648" y="2518630"/>
          <a:ext cx="2984500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2" name="Munkalap" r:id="rId11" imgW="3495807" imgH="2228978" progId="Excel.Sheet.8">
                  <p:embed/>
                </p:oleObj>
              </mc:Choice>
              <mc:Fallback>
                <p:oleObj name="Munkalap" r:id="rId11" imgW="3495807" imgH="2228978" progId="Excel.Sheet.8">
                  <p:embed/>
                  <p:pic>
                    <p:nvPicPr>
                      <p:cNvPr id="41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648" y="2518630"/>
                        <a:ext cx="2984500" cy="163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7351"/>
              </p:ext>
            </p:extLst>
          </p:nvPr>
        </p:nvGraphicFramePr>
        <p:xfrm>
          <a:off x="5075828" y="581025"/>
          <a:ext cx="3290888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3" name="Munkalap" r:id="rId13" imgW="5505570" imgH="3562450" progId="Excel.Sheet.8">
                  <p:embed/>
                </p:oleObj>
              </mc:Choice>
              <mc:Fallback>
                <p:oleObj name="Munkalap" r:id="rId13" imgW="5505570" imgH="3562450" progId="Excel.Sheet.8">
                  <p:embed/>
                  <p:pic>
                    <p:nvPicPr>
                      <p:cNvPr id="410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828" y="581025"/>
                        <a:ext cx="3290888" cy="2101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325347"/>
              </p:ext>
            </p:extLst>
          </p:nvPr>
        </p:nvGraphicFramePr>
        <p:xfrm>
          <a:off x="809625" y="4352925"/>
          <a:ext cx="19240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4" name="Diagram" r:id="rId15" imgW="5429274" imgH="3400468" progId="MSGraph.Chart.8">
                  <p:embed followColorScheme="full"/>
                </p:oleObj>
              </mc:Choice>
              <mc:Fallback>
                <p:oleObj name="Diagram" r:id="rId15" imgW="5429274" imgH="3400468" progId="MSGraph.Chart.8">
                  <p:embed followColorScheme="full"/>
                  <p:pic>
                    <p:nvPicPr>
                      <p:cNvPr id="410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4352925"/>
                        <a:ext cx="192405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4161" y="1200548"/>
            <a:ext cx="677108" cy="142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nyelv és irodalom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136" y="2636836"/>
            <a:ext cx="46166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52136" y="4196556"/>
            <a:ext cx="46166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174321" y="1404328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70065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70279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68924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174320" y="284498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66688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66724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65373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8174320" y="4575165"/>
            <a:ext cx="7775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67177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67902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66471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30744"/>
              </p:ext>
            </p:extLst>
          </p:nvPr>
        </p:nvGraphicFramePr>
        <p:xfrm>
          <a:off x="2668588" y="3986213"/>
          <a:ext cx="2697162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5" name="Munkalap" r:id="rId17" imgW="2428815" imgH="1723840" progId="Excel.Sheet.8">
                  <p:embed/>
                </p:oleObj>
              </mc:Choice>
              <mc:Fallback>
                <p:oleObj name="Munkalap" r:id="rId17" imgW="2428815" imgH="1723840" progId="Excel.Sheet.8">
                  <p:embed/>
                  <p:pic>
                    <p:nvPicPr>
                      <p:cNvPr id="410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3986213"/>
                        <a:ext cx="2697162" cy="172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74509"/>
              </p:ext>
            </p:extLst>
          </p:nvPr>
        </p:nvGraphicFramePr>
        <p:xfrm>
          <a:off x="4222865" y="3543726"/>
          <a:ext cx="4272742" cy="229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6" name="Munkalap" r:id="rId19" imgW="4267200" imgH="2181381" progId="Excel.Sheet.8">
                  <p:embed/>
                </p:oleObj>
              </mc:Choice>
              <mc:Fallback>
                <p:oleObj name="Munkalap" r:id="rId19" imgW="4267200" imgH="2181381" progId="Excel.Sheet.8">
                  <p:embed/>
                  <p:pic>
                    <p:nvPicPr>
                      <p:cNvPr id="410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865" y="3543726"/>
                        <a:ext cx="4272742" cy="2290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14241"/>
              </p:ext>
            </p:extLst>
          </p:nvPr>
        </p:nvGraphicFramePr>
        <p:xfrm>
          <a:off x="2773363" y="4049713"/>
          <a:ext cx="248285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5" name="Munkalap" r:id="rId3" imgW="2428815" imgH="1495453" progId="Excel.Sheet.8">
                  <p:embed/>
                </p:oleObj>
              </mc:Choice>
              <mc:Fallback>
                <p:oleObj name="Munkalap" r:id="rId3" imgW="2428815" imgH="1495453" progId="Excel.Sheet.8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049713"/>
                        <a:ext cx="2482850" cy="1565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317625"/>
              </p:ext>
            </p:extLst>
          </p:nvPr>
        </p:nvGraphicFramePr>
        <p:xfrm>
          <a:off x="2846388" y="856543"/>
          <a:ext cx="2338387" cy="159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6" name="Munkalap" r:id="rId5" imgW="2409645" imgH="1523858" progId="Excel.Sheet.8">
                  <p:embed/>
                </p:oleObj>
              </mc:Choice>
              <mc:Fallback>
                <p:oleObj name="Munkalap" r:id="rId5" imgW="2409645" imgH="1523858" progId="Excel.Sheet.8">
                  <p:embed/>
                  <p:pic>
                    <p:nvPicPr>
                      <p:cNvPr id="512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856543"/>
                        <a:ext cx="2338387" cy="15905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32313"/>
              </p:ext>
            </p:extLst>
          </p:nvPr>
        </p:nvGraphicFramePr>
        <p:xfrm>
          <a:off x="508000" y="1096963"/>
          <a:ext cx="1971675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7" name="Diagram" r:id="rId7" imgW="5476815" imgH="3410064" progId="MSGraph.Chart.8">
                  <p:embed followColorScheme="full"/>
                </p:oleObj>
              </mc:Choice>
              <mc:Fallback>
                <p:oleObj name="Diagram" r:id="rId7" imgW="5476815" imgH="3410064" progId="MSGraph.Chart.8">
                  <p:embed followColorScheme="full"/>
                  <p:pic>
                    <p:nvPicPr>
                      <p:cNvPr id="51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096963"/>
                        <a:ext cx="1971675" cy="123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35262"/>
              </p:ext>
            </p:extLst>
          </p:nvPr>
        </p:nvGraphicFramePr>
        <p:xfrm>
          <a:off x="5340956" y="442086"/>
          <a:ext cx="2738438" cy="2136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8" name="Munkalap" r:id="rId9" imgW="3444179" imgH="2560195" progId="Excel.Sheet.8">
                  <p:embed/>
                </p:oleObj>
              </mc:Choice>
              <mc:Fallback>
                <p:oleObj name="Munkalap" r:id="rId9" imgW="3444179" imgH="2560195" progId="Excel.Sheet.8">
                  <p:embed/>
                  <p:pic>
                    <p:nvPicPr>
                      <p:cNvPr id="512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956" y="442086"/>
                        <a:ext cx="2738438" cy="21364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8668"/>
              </p:ext>
            </p:extLst>
          </p:nvPr>
        </p:nvGraphicFramePr>
        <p:xfrm>
          <a:off x="512763" y="2682875"/>
          <a:ext cx="192246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9" name="Diagram" r:id="rId11" imgW="5429274" imgH="3400468" progId="MSGraph.Chart.8">
                  <p:embed followColorScheme="full"/>
                </p:oleObj>
              </mc:Choice>
              <mc:Fallback>
                <p:oleObj name="Diagram" r:id="rId11" imgW="5429274" imgH="3400468" progId="MSGraph.Chart.8">
                  <p:embed followColorScheme="full"/>
                  <p:pic>
                    <p:nvPicPr>
                      <p:cNvPr id="5126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682875"/>
                        <a:ext cx="1922462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37747"/>
              </p:ext>
            </p:extLst>
          </p:nvPr>
        </p:nvGraphicFramePr>
        <p:xfrm>
          <a:off x="1616075" y="2393950"/>
          <a:ext cx="4675188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0" name="Munkalap" r:id="rId13" imgW="4276785" imgH="1352664" progId="Excel.Sheet.8">
                  <p:embed/>
                </p:oleObj>
              </mc:Choice>
              <mc:Fallback>
                <p:oleObj name="Munkalap" r:id="rId13" imgW="4276785" imgH="1352664" progId="Excel.Sheet.8">
                  <p:embed/>
                  <p:pic>
                    <p:nvPicPr>
                      <p:cNvPr id="51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393950"/>
                        <a:ext cx="4675188" cy="1589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245934"/>
              </p:ext>
            </p:extLst>
          </p:nvPr>
        </p:nvGraphicFramePr>
        <p:xfrm>
          <a:off x="5253018" y="2091539"/>
          <a:ext cx="2914313" cy="193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1" name="Munkalap" r:id="rId15" imgW="4023507" imgH="2644182" progId="Excel.Sheet.8">
                  <p:embed/>
                </p:oleObj>
              </mc:Choice>
              <mc:Fallback>
                <p:oleObj name="Munkalap" r:id="rId15" imgW="4023507" imgH="2644182" progId="Excel.Sheet.8">
                  <p:embed/>
                  <p:pic>
                    <p:nvPicPr>
                      <p:cNvPr id="51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18" y="2091539"/>
                        <a:ext cx="2914313" cy="19390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335833"/>
              </p:ext>
            </p:extLst>
          </p:nvPr>
        </p:nvGraphicFramePr>
        <p:xfrm>
          <a:off x="585788" y="4338638"/>
          <a:ext cx="19240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2" name="Diagram" r:id="rId17" imgW="5429274" imgH="3400468" progId="MSGraph.Chart.8">
                  <p:embed followColorScheme="full"/>
                </p:oleObj>
              </mc:Choice>
              <mc:Fallback>
                <p:oleObj name="Diagram" r:id="rId17" imgW="5429274" imgH="3400468" progId="MSGraph.Chart.8">
                  <p:embed followColorScheme="full"/>
                  <p:pic>
                    <p:nvPicPr>
                      <p:cNvPr id="51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338638"/>
                        <a:ext cx="192405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206779"/>
              </p:ext>
            </p:extLst>
          </p:nvPr>
        </p:nvGraphicFramePr>
        <p:xfrm>
          <a:off x="4735067" y="3706832"/>
          <a:ext cx="3915133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3" name="Munkalap" r:id="rId19" imgW="4114763" imgH="2057400" progId="Excel.Sheet.8">
                  <p:embed/>
                </p:oleObj>
              </mc:Choice>
              <mc:Fallback>
                <p:oleObj name="Munkalap" r:id="rId19" imgW="4114763" imgH="2057400" progId="Excel.Sheet.8">
                  <p:embed/>
                  <p:pic>
                    <p:nvPicPr>
                      <p:cNvPr id="51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067" y="3706832"/>
                        <a:ext cx="3915133" cy="1985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2877" y="1268760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Angol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2877" y="2852936"/>
            <a:ext cx="46166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Német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2877" y="4293096"/>
            <a:ext cx="46166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316913" y="126841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50382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51730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51539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276686" y="270108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15358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15700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14392</a:t>
            </a:r>
            <a:endParaRPr lang="hu-HU" sz="1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314189" y="424958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13587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14280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15718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187450" y="333375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középszintű vizsgaeredmények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55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06759"/>
              </p:ext>
            </p:extLst>
          </p:nvPr>
        </p:nvGraphicFramePr>
        <p:xfrm>
          <a:off x="2147888" y="4273550"/>
          <a:ext cx="3597275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9" name="Munkalap" r:id="rId3" imgW="3514593" imgH="1685840" progId="Excel.Sheet.8">
                  <p:embed/>
                </p:oleObj>
              </mc:Choice>
              <mc:Fallback>
                <p:oleObj name="Munkalap" r:id="rId3" imgW="3514593" imgH="1685840" progId="Excel.Sheet.8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4273550"/>
                        <a:ext cx="3597275" cy="1616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04134"/>
              </p:ext>
            </p:extLst>
          </p:nvPr>
        </p:nvGraphicFramePr>
        <p:xfrm>
          <a:off x="2547938" y="928688"/>
          <a:ext cx="2760662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0" name="Munkalap" r:id="rId5" imgW="2419230" imgH="1505050" progId="Excel.Sheet.8">
                  <p:embed/>
                </p:oleObj>
              </mc:Choice>
              <mc:Fallback>
                <p:oleObj name="Munkalap" r:id="rId5" imgW="2419230" imgH="1505050" progId="Excel.Sheet.8">
                  <p:embed/>
                  <p:pic>
                    <p:nvPicPr>
                      <p:cNvPr id="614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928688"/>
                        <a:ext cx="2760662" cy="166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7245"/>
              </p:ext>
            </p:extLst>
          </p:nvPr>
        </p:nvGraphicFramePr>
        <p:xfrm>
          <a:off x="528638" y="1185863"/>
          <a:ext cx="20732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1" name="Diagram" r:id="rId7" imgW="5753244" imgH="3724431" progId="MSGraph.Chart.8">
                  <p:embed followColorScheme="full"/>
                </p:oleObj>
              </mc:Choice>
              <mc:Fallback>
                <p:oleObj name="Diagram" r:id="rId7" imgW="5753244" imgH="3724431" progId="MSGraph.Chart.8">
                  <p:embed followColorScheme="full"/>
                  <p:pic>
                    <p:nvPicPr>
                      <p:cNvPr id="614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185863"/>
                        <a:ext cx="2073275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36399"/>
              </p:ext>
            </p:extLst>
          </p:nvPr>
        </p:nvGraphicFramePr>
        <p:xfrm>
          <a:off x="5226050" y="191194"/>
          <a:ext cx="2801938" cy="279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2" name="Munkalap" r:id="rId9" imgW="2886207" imgH="2905310" progId="Excel.Sheet.8">
                  <p:embed/>
                </p:oleObj>
              </mc:Choice>
              <mc:Fallback>
                <p:oleObj name="Munkalap" r:id="rId9" imgW="2886207" imgH="2905310" progId="Excel.Sheet.8">
                  <p:embed/>
                  <p:pic>
                    <p:nvPicPr>
                      <p:cNvPr id="6149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191194"/>
                        <a:ext cx="2801938" cy="27975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365925"/>
              </p:ext>
            </p:extLst>
          </p:nvPr>
        </p:nvGraphicFramePr>
        <p:xfrm>
          <a:off x="563563" y="2795588"/>
          <a:ext cx="19240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3" name="Diagram" r:id="rId11" imgW="5429274" imgH="3400468" progId="MSGraph.Chart.8">
                  <p:embed followColorScheme="full"/>
                </p:oleObj>
              </mc:Choice>
              <mc:Fallback>
                <p:oleObj name="Diagram" r:id="rId11" imgW="5429274" imgH="3400468" progId="MSGraph.Chart.8">
                  <p:embed followColorScheme="full"/>
                  <p:pic>
                    <p:nvPicPr>
                      <p:cNvPr id="615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795588"/>
                        <a:ext cx="192405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146329"/>
              </p:ext>
            </p:extLst>
          </p:nvPr>
        </p:nvGraphicFramePr>
        <p:xfrm>
          <a:off x="2768600" y="2452688"/>
          <a:ext cx="23526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4" name="Munkalap" r:id="rId13" imgW="2276607" imgH="1667031" progId="Excel.Sheet.8">
                  <p:embed/>
                </p:oleObj>
              </mc:Choice>
              <mc:Fallback>
                <p:oleObj name="Munkalap" r:id="rId13" imgW="2276607" imgH="1667031" progId="Excel.Sheet.8">
                  <p:embed/>
                  <p:pic>
                    <p:nvPicPr>
                      <p:cNvPr id="61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452688"/>
                        <a:ext cx="2352675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330965"/>
              </p:ext>
            </p:extLst>
          </p:nvPr>
        </p:nvGraphicFramePr>
        <p:xfrm>
          <a:off x="4967605" y="2295363"/>
          <a:ext cx="3331051" cy="190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5" name="Munkalap" r:id="rId15" imgW="4091802" imgH="2331626" progId="Excel.Sheet.8">
                  <p:embed/>
                </p:oleObj>
              </mc:Choice>
              <mc:Fallback>
                <p:oleObj name="Munkalap" r:id="rId15" imgW="4091802" imgH="2331626" progId="Excel.Sheet.8">
                  <p:embed/>
                  <p:pic>
                    <p:nvPicPr>
                      <p:cNvPr id="61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605" y="2295363"/>
                        <a:ext cx="3331051" cy="19075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20064"/>
              </p:ext>
            </p:extLst>
          </p:nvPr>
        </p:nvGraphicFramePr>
        <p:xfrm>
          <a:off x="585788" y="4554538"/>
          <a:ext cx="19240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6" name="Diagram" r:id="rId17" imgW="5429274" imgH="3400468" progId="MSGraph.Chart.8">
                  <p:embed followColorScheme="full"/>
                </p:oleObj>
              </mc:Choice>
              <mc:Fallback>
                <p:oleObj name="Diagram" r:id="rId17" imgW="5429274" imgH="3400468" progId="MSGraph.Chart.8">
                  <p:embed followColorScheme="full"/>
                  <p:pic>
                    <p:nvPicPr>
                      <p:cNvPr id="61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554538"/>
                        <a:ext cx="192405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14533"/>
              </p:ext>
            </p:extLst>
          </p:nvPr>
        </p:nvGraphicFramePr>
        <p:xfrm>
          <a:off x="4677590" y="3974665"/>
          <a:ext cx="3875087" cy="196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7" name="Munkalap" r:id="rId19" imgW="4091802" imgH="2011743" progId="Excel.Sheet.8">
                  <p:embed/>
                </p:oleObj>
              </mc:Choice>
              <mc:Fallback>
                <p:oleObj name="Munkalap" r:id="rId19" imgW="4091802" imgH="2011743" progId="Excel.Sheet.8">
                  <p:embed/>
                  <p:pic>
                    <p:nvPicPr>
                      <p:cNvPr id="61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590" y="3974665"/>
                        <a:ext cx="3875087" cy="1962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2877" y="1340768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2877" y="3068960"/>
            <a:ext cx="46166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2877" y="4725144"/>
            <a:ext cx="46166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280660" y="1344602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5894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5432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280660" y="3001871"/>
            <a:ext cx="899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1765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298656" y="4517536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116013" y="476250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középszintű vizsgaeredmények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0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64638" y="6470331"/>
            <a:ext cx="2831245" cy="284084"/>
          </a:xfrm>
        </p:spPr>
        <p:txBody>
          <a:bodyPr>
            <a:normAutofit fontScale="90000"/>
          </a:bodyPr>
          <a:lstStyle/>
          <a:p>
            <a:r>
              <a:rPr lang="hu-HU" sz="1000" dirty="0" smtClean="0">
                <a:latin typeface="+mn-lt"/>
              </a:rPr>
              <a:t>* Korábbi vizsgaidőszakokban „szakközépiskola”</a:t>
            </a:r>
            <a:br>
              <a:rPr lang="hu-HU" sz="1000" dirty="0" smtClean="0">
                <a:latin typeface="+mn-lt"/>
              </a:rPr>
            </a:br>
            <a:r>
              <a:rPr lang="hu-HU" sz="1000" dirty="0" smtClean="0">
                <a:latin typeface="+mn-lt"/>
              </a:rPr>
              <a:t>** Két éves érettségire felkészítő képzés</a:t>
            </a:r>
            <a:r>
              <a:rPr lang="hu-HU" sz="1000" b="1" dirty="0"/>
              <a:t/>
            </a:r>
            <a:br>
              <a:rPr lang="hu-HU" sz="1000" b="1" dirty="0"/>
            </a:br>
            <a:endParaRPr lang="hu-HU" sz="1000" b="1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53703" name="Group 10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3622487"/>
              </p:ext>
            </p:extLst>
          </p:nvPr>
        </p:nvGraphicFramePr>
        <p:xfrm>
          <a:off x="442254" y="803087"/>
          <a:ext cx="8407260" cy="5054427"/>
        </p:xfrm>
        <a:graphic>
          <a:graphicData uri="http://schemas.openxmlformats.org/drawingml/2006/table">
            <a:tbl>
              <a:tblPr/>
              <a:tblGrid>
                <a:gridCol w="1242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Vizsgatárgy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Összes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Gimnázium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Szakgimnázium*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Szakközépiskola**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Felnőttoktatás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60,74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62,96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63,44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70,35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73,06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73,16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53,63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55,66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54,97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45,55</a:t>
                      </a: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45,08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47,45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49,63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50,57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Történelem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60,33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57,33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59,25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68,91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66,68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68,45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54,04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50,57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51,21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48,18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44,26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49,95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47,52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49,78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52,13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51,82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48,90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63,13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62,82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58,97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44,66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45,54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41,26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36,12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34,10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31,70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35,41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34,94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34,20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Angol nyelv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61,93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64,24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68,32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74,26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77,11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80,17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53,33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55,62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59,52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48,17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43,74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41,46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42,31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45,85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Német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58,66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57,03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73,63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72,70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47,56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38,94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37,28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37,20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40,32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38,99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Fizika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74,52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71,99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75,22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77,73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74,36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77,06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60,73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65,64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70,00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9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Nem volt vizsgázó</a:t>
                      </a:r>
                      <a:r>
                        <a:rPr lang="hu-HU" sz="9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77,00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Nem volt vizsgázó</a:t>
                      </a:r>
                      <a:r>
                        <a:rPr lang="hu-HU" sz="13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hu-HU" sz="13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50,54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48,26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54,55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Kémia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73,63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68,70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69,65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75,78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69,34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71,21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75,14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66,44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70,50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45,00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56,00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52,06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52,11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53,09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Biológia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60,44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59,83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60,06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65,16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64,37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63,70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55,11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53,47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51,00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41,76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46,60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49,91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52,21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51,51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53,19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9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69,02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71,32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72,17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72,92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75,35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75,69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64,44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65,98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65,68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55,80</a:t>
                      </a: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55,61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47,89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50,59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52,54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0"/>
            <a:ext cx="8351837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Az egyes vizsgázói rétegek átlageredményeinek összehasonlítása </a:t>
            </a:r>
            <a:b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%-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középszinten </a:t>
            </a: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2017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– 2018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–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2019.</a:t>
            </a:r>
            <a:endParaRPr kumimoji="0" lang="hu-H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51837" cy="993775"/>
          </a:xfrm>
        </p:spPr>
        <p:txBody>
          <a:bodyPr/>
          <a:lstStyle/>
          <a:p>
            <a:pPr algn="ctr" eaLnBrk="1" hangingPunct="1"/>
            <a:r>
              <a:rPr lang="hu-HU" sz="1800" b="1" dirty="0" smtClean="0">
                <a:latin typeface="Arial" panose="020B0604020202020204" pitchFamily="34" charset="0"/>
              </a:rPr>
              <a:t>Az egyes vizsgázói rétegek átlageredményeinek összehasonlítása </a:t>
            </a:r>
            <a:br>
              <a:rPr lang="hu-HU" sz="1800" b="1" dirty="0" smtClean="0">
                <a:latin typeface="Arial" panose="020B0604020202020204" pitchFamily="34" charset="0"/>
              </a:rPr>
            </a:br>
            <a:r>
              <a:rPr lang="hu-HU" sz="1800" b="1" dirty="0" smtClean="0">
                <a:latin typeface="Arial" panose="020B0604020202020204" pitchFamily="34" charset="0"/>
              </a:rPr>
              <a:t>%-ban, emelt szinten </a:t>
            </a:r>
            <a:r>
              <a:rPr lang="hu-HU" sz="1000" dirty="0" smtClean="0">
                <a:latin typeface="Arial" panose="020B0604020202020204" pitchFamily="34" charset="0"/>
              </a:rPr>
              <a:t>2017</a:t>
            </a:r>
            <a:r>
              <a:rPr lang="hu-HU" sz="1200" dirty="0" smtClean="0">
                <a:latin typeface="Arial" panose="020B0604020202020204" pitchFamily="34" charset="0"/>
              </a:rPr>
              <a:t>. – 2018</a:t>
            </a:r>
            <a:r>
              <a:rPr lang="hu-HU" sz="1400" dirty="0" smtClean="0">
                <a:latin typeface="Arial" panose="020B0604020202020204" pitchFamily="34" charset="0"/>
              </a:rPr>
              <a:t>. – </a:t>
            </a:r>
            <a:r>
              <a:rPr lang="hu-HU" sz="1400" b="1" dirty="0" smtClean="0">
                <a:latin typeface="Arial" panose="020B0604020202020204" pitchFamily="34" charset="0"/>
              </a:rPr>
              <a:t>2019.</a:t>
            </a: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7251" name="Group 2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4853052"/>
              </p:ext>
            </p:extLst>
          </p:nvPr>
        </p:nvGraphicFramePr>
        <p:xfrm>
          <a:off x="251520" y="836713"/>
          <a:ext cx="8614742" cy="5248961"/>
        </p:xfrm>
        <a:graphic>
          <a:graphicData uri="http://schemas.openxmlformats.org/drawingml/2006/table">
            <a:tbl>
              <a:tblPr/>
              <a:tblGrid>
                <a:gridCol w="117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Gimnázium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Szakgimnázium*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Szakközépiskola**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Felnőttoktatás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65,63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65,23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69,02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68,15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57,24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60,49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45,33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51,64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48,82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66,31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63,52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69,37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59,57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55,03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46,53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34,27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52,51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51,42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67,17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71,53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69,34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73,82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55,24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58,79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32,50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Nem volt vizsgázó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40,53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Angol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73,23 </a:t>
                      </a: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75,54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76,42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69,78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62,89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69,81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62,68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64,95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Német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74,38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74,96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75,76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76,26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72,65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73,68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68,80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71,38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78,19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71,40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74,41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73,55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57,00 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62,48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37,00</a:t>
                      </a: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52,00</a:t>
                      </a:r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52,80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42,62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63,69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64,99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65,67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66,78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61,39</a:t>
                      </a: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66,15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38,93</a:t>
                      </a: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36,22</a:t>
                      </a:r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61,80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55,11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65,23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68,23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66,43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69,21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54,17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58,35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52,43 </a:t>
                      </a: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53,80</a:t>
                      </a:r>
                      <a:endParaRPr kumimoji="0" lang="hu-H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58,72 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60,42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65,53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68,58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68,44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72,21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65,58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66,06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49,00</a:t>
                      </a: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78,50</a:t>
                      </a:r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49,52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994" name="Text Box 6"/>
          <p:cNvSpPr txBox="1">
            <a:spLocks noChangeArrowheads="1"/>
          </p:cNvSpPr>
          <p:nvPr/>
        </p:nvSpPr>
        <p:spPr bwMode="auto">
          <a:xfrm>
            <a:off x="6188538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3005" y="6232124"/>
            <a:ext cx="2831245" cy="284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b="1" dirty="0" smtClean="0">
                <a:latin typeface="+mn-lt"/>
              </a:rPr>
              <a:t>*     Korábbi vizsgaidőszakokban „szakközépiskola”</a:t>
            </a:r>
            <a:br>
              <a:rPr lang="hu-HU" sz="1000" b="1" dirty="0" smtClean="0">
                <a:latin typeface="+mn-lt"/>
              </a:rPr>
            </a:br>
            <a:r>
              <a:rPr lang="hu-HU" sz="1000" b="1" dirty="0" smtClean="0">
                <a:latin typeface="+mn-lt"/>
              </a:rPr>
              <a:t>** </a:t>
            </a:r>
            <a:r>
              <a:rPr lang="hu-HU" sz="1000" b="1" dirty="0">
                <a:latin typeface="+mn-lt"/>
              </a:rPr>
              <a:t> </a:t>
            </a:r>
            <a:r>
              <a:rPr lang="hu-HU" sz="1000" b="1" dirty="0" smtClean="0">
                <a:latin typeface="+mn-lt"/>
              </a:rPr>
              <a:t> Két éves érettségire felkészítő képzés</a:t>
            </a:r>
          </a:p>
        </p:txBody>
      </p:sp>
    </p:spTree>
    <p:extLst>
      <p:ext uri="{BB962C8B-B14F-4D97-AF65-F5344CB8AC3E}">
        <p14:creationId xmlns:p14="http://schemas.microsoft.com/office/powerpoint/2010/main" val="9283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700829"/>
              </p:ext>
            </p:extLst>
          </p:nvPr>
        </p:nvGraphicFramePr>
        <p:xfrm>
          <a:off x="4238527" y="2020877"/>
          <a:ext cx="4737100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0" name="Munkalap" r:id="rId3" imgW="4053828" imgH="2217483" progId="Excel.Sheet.8">
                  <p:embed/>
                </p:oleObj>
              </mc:Choice>
              <mc:Fallback>
                <p:oleObj name="Munkalap" r:id="rId3" imgW="4053828" imgH="2217483" progId="Excel.Sheet.8">
                  <p:embed/>
                  <p:pic>
                    <p:nvPicPr>
                      <p:cNvPr id="717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527" y="2020877"/>
                        <a:ext cx="4737100" cy="2484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87857"/>
              </p:ext>
            </p:extLst>
          </p:nvPr>
        </p:nvGraphicFramePr>
        <p:xfrm>
          <a:off x="522296" y="3661072"/>
          <a:ext cx="41783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1" name="Munkalap" r:id="rId5" imgW="4023507" imgH="2476490" progId="Excel.Sheet.8">
                  <p:embed/>
                </p:oleObj>
              </mc:Choice>
              <mc:Fallback>
                <p:oleObj name="Munkalap" r:id="rId5" imgW="4023507" imgH="2476490" progId="Excel.Sheet.8">
                  <p:embed/>
                  <p:pic>
                    <p:nvPicPr>
                      <p:cNvPr id="717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96" y="3661072"/>
                        <a:ext cx="4178300" cy="2562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75904"/>
              </p:ext>
            </p:extLst>
          </p:nvPr>
        </p:nvGraphicFramePr>
        <p:xfrm>
          <a:off x="850909" y="1984329"/>
          <a:ext cx="35210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2" name="Munkalap" r:id="rId7" imgW="4030867" imgH="2926017" progId="Excel.Sheet.8">
                  <p:embed/>
                </p:oleObj>
              </mc:Choice>
              <mc:Fallback>
                <p:oleObj name="Munkalap" r:id="rId7" imgW="4030867" imgH="2926017" progId="Excel.Sheet.8">
                  <p:embed/>
                  <p:pic>
                    <p:nvPicPr>
                      <p:cNvPr id="71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9" y="1984329"/>
                        <a:ext cx="3521075" cy="2514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325056"/>
              </p:ext>
            </p:extLst>
          </p:nvPr>
        </p:nvGraphicFramePr>
        <p:xfrm>
          <a:off x="4680792" y="3742035"/>
          <a:ext cx="4030663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3" name="Munkalap" r:id="rId9" imgW="4046174" imgH="2560195" progId="Excel.Sheet.8">
                  <p:embed/>
                </p:oleObj>
              </mc:Choice>
              <mc:Fallback>
                <p:oleObj name="Munkalap" r:id="rId9" imgW="4046174" imgH="2560195" progId="Excel.Sheet.8">
                  <p:embed/>
                  <p:pic>
                    <p:nvPicPr>
                      <p:cNvPr id="71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792" y="3742035"/>
                        <a:ext cx="4030663" cy="2481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2433" y="1196752"/>
            <a:ext cx="4308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Mindenki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2433" y="2924944"/>
            <a:ext cx="4308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8506" y="4417536"/>
            <a:ext cx="430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Szakgimnázium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835150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156176" y="836712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907704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30498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29982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31110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580112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30747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30603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1653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19128" y="4286652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25478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25628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24910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580112" y="4351426"/>
            <a:ext cx="2305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24312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24474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23870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60423"/>
              </p:ext>
            </p:extLst>
          </p:nvPr>
        </p:nvGraphicFramePr>
        <p:xfrm>
          <a:off x="315653" y="316702"/>
          <a:ext cx="4513262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4" name="Munkalap" r:id="rId11" imgW="4038520" imgH="2301188" progId="Excel.Sheet.8">
                  <p:embed/>
                </p:oleObj>
              </mc:Choice>
              <mc:Fallback>
                <p:oleObj name="Munkalap" r:id="rId11" imgW="4038520" imgH="2301188" progId="Excel.Sheet.8">
                  <p:embed/>
                  <p:pic>
                    <p:nvPicPr>
                      <p:cNvPr id="717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53" y="316702"/>
                        <a:ext cx="4513262" cy="2516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6655242"/>
              </p:ext>
            </p:extLst>
          </p:nvPr>
        </p:nvGraphicFramePr>
        <p:xfrm>
          <a:off x="4259020" y="284001"/>
          <a:ext cx="4733925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5" name="Munkalap" r:id="rId13" imgW="4069135" imgH="2187044" progId="Excel.Sheet.8">
                  <p:embed/>
                </p:oleObj>
              </mc:Choice>
              <mc:Fallback>
                <p:oleObj name="Munkalap" r:id="rId13" imgW="4069135" imgH="2187044" progId="Excel.Sheet.8">
                  <p:embed/>
                  <p:pic>
                    <p:nvPicPr>
                      <p:cNvPr id="7175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020" y="284001"/>
                        <a:ext cx="4733925" cy="2506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/>
          <p:cNvSpPr txBox="1">
            <a:spLocks noChangeArrowheads="1"/>
          </p:cNvSpPr>
          <p:nvPr/>
        </p:nvSpPr>
        <p:spPr>
          <a:xfrm>
            <a:off x="179388" y="115888"/>
            <a:ext cx="8856662" cy="865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gimnáziumi és a szakgimnáziumi tanulók középszintű 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 smtClean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14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>
            <a:spLocks noChangeArrowheads="1"/>
          </p:cNvSpPr>
          <p:nvPr/>
        </p:nvSpPr>
        <p:spPr>
          <a:xfrm>
            <a:off x="179388" y="115888"/>
            <a:ext cx="8856662" cy="865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gimnáziumi és a szakgimnáziumi tanulók középszintű 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 smtClean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44478"/>
              </p:ext>
            </p:extLst>
          </p:nvPr>
        </p:nvGraphicFramePr>
        <p:xfrm>
          <a:off x="360388" y="584451"/>
          <a:ext cx="4373563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0" name="Munkalap" r:id="rId3" imgW="4046174" imgH="2209873" progId="Excel.Sheet.8">
                  <p:embed/>
                </p:oleObj>
              </mc:Choice>
              <mc:Fallback>
                <p:oleObj name="Munkalap" r:id="rId3" imgW="4046174" imgH="2209873" progId="Excel.Sheet.8">
                  <p:embed/>
                  <p:pic>
                    <p:nvPicPr>
                      <p:cNvPr id="8194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88" y="584451"/>
                        <a:ext cx="4373563" cy="215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29007"/>
              </p:ext>
            </p:extLst>
          </p:nvPr>
        </p:nvGraphicFramePr>
        <p:xfrm>
          <a:off x="4768850" y="2117725"/>
          <a:ext cx="3649663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1" name="Munkalap" r:id="rId5" imgW="3648015" imgH="2704944" progId="Excel.Sheet.8">
                  <p:embed/>
                </p:oleObj>
              </mc:Choice>
              <mc:Fallback>
                <p:oleObj name="Munkalap" r:id="rId5" imgW="3648015" imgH="2704944" progId="Excel.Sheet.8">
                  <p:embed/>
                  <p:pic>
                    <p:nvPicPr>
                      <p:cNvPr id="819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2117725"/>
                        <a:ext cx="3649663" cy="2397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78106"/>
              </p:ext>
            </p:extLst>
          </p:nvPr>
        </p:nvGraphicFramePr>
        <p:xfrm>
          <a:off x="80963" y="3978275"/>
          <a:ext cx="509746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2" name="Munkalap" r:id="rId7" imgW="4267200" imgH="1971803" progId="Excel.Sheet.8">
                  <p:embed/>
                </p:oleObj>
              </mc:Choice>
              <mc:Fallback>
                <p:oleObj name="Munkalap" r:id="rId7" imgW="4267200" imgH="1971803" progId="Excel.Sheet.8">
                  <p:embed/>
                  <p:pic>
                    <p:nvPicPr>
                      <p:cNvPr id="819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3978275"/>
                        <a:ext cx="5097462" cy="213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788754"/>
              </p:ext>
            </p:extLst>
          </p:nvPr>
        </p:nvGraphicFramePr>
        <p:xfrm>
          <a:off x="4236746" y="563118"/>
          <a:ext cx="44561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3" name="Munkalap" r:id="rId9" imgW="4286370" imgH="2276575" progId="Excel.Sheet.8">
                  <p:embed/>
                </p:oleObj>
              </mc:Choice>
              <mc:Fallback>
                <p:oleObj name="Munkalap" r:id="rId9" imgW="4286370" imgH="2276575" progId="Excel.Sheet.8">
                  <p:embed/>
                  <p:pic>
                    <p:nvPicPr>
                      <p:cNvPr id="8197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746" y="563118"/>
                        <a:ext cx="4456113" cy="213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316"/>
              </p:ext>
            </p:extLst>
          </p:nvPr>
        </p:nvGraphicFramePr>
        <p:xfrm>
          <a:off x="250099" y="2368873"/>
          <a:ext cx="4630738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4" name="Munkalap" r:id="rId11" imgW="4276785" imgH="2124189" progId="Excel.Sheet.8">
                  <p:embed/>
                </p:oleObj>
              </mc:Choice>
              <mc:Fallback>
                <p:oleObj name="Munkalap" r:id="rId11" imgW="4276785" imgH="2124189" progId="Excel.Sheet.8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99" y="2368873"/>
                        <a:ext cx="4630738" cy="20558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105610"/>
              </p:ext>
            </p:extLst>
          </p:nvPr>
        </p:nvGraphicFramePr>
        <p:xfrm>
          <a:off x="4473575" y="3930650"/>
          <a:ext cx="4210050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5" name="Munkalap" r:id="rId13" imgW="4276785" imgH="2438556" progId="Excel.Sheet.8">
                  <p:embed/>
                </p:oleObj>
              </mc:Choice>
              <mc:Fallback>
                <p:oleObj name="Munkalap" r:id="rId13" imgW="4276785" imgH="2438556" progId="Excel.Sheet.8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3930650"/>
                        <a:ext cx="4210050" cy="2170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7288" y="1246114"/>
            <a:ext cx="4308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Mindenki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0301" y="2913026"/>
            <a:ext cx="4308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7287" y="4327415"/>
            <a:ext cx="430887" cy="161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Szakgimnázium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455648" y="944318"/>
            <a:ext cx="2682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nyelv és irodalom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64250" y="939504"/>
            <a:ext cx="1749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Angol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547813" y="2636838"/>
            <a:ext cx="215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33304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33006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34206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616574" y="2636838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24614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25313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25984 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646704" y="4373323"/>
            <a:ext cx="213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25750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25948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25264 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543550" y="4385079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17485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18010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18438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9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77720" y="404813"/>
            <a:ext cx="856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vizsgaszervezés néhány számadata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2808287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Az írásbeli feladatsorok száma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48493" y="2701109"/>
            <a:ext cx="2447925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 tételkészítő bizottságok száma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076825" y="3114930"/>
            <a:ext cx="194468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chemeClr val="bg1"/>
                </a:solidFill>
              </a:rPr>
              <a:t>70</a:t>
            </a:r>
            <a:r>
              <a:rPr lang="hu-HU" sz="1200" b="1" dirty="0" smtClean="0">
                <a:solidFill>
                  <a:schemeClr val="bg1"/>
                </a:solidFill>
              </a:rPr>
              <a:t>  73  </a:t>
            </a:r>
            <a:r>
              <a:rPr lang="hu-HU" sz="1400" b="1" dirty="0" smtClean="0">
                <a:solidFill>
                  <a:schemeClr val="bg1"/>
                </a:solidFill>
              </a:rPr>
              <a:t>101 </a:t>
            </a:r>
            <a:r>
              <a:rPr lang="hu-HU" sz="1600" b="1" dirty="0" smtClean="0">
                <a:solidFill>
                  <a:schemeClr val="bg1"/>
                </a:solidFill>
              </a:rPr>
              <a:t> 83 </a:t>
            </a:r>
            <a:r>
              <a:rPr lang="hu-HU" b="1" dirty="0" smtClean="0">
                <a:solidFill>
                  <a:schemeClr val="bg1"/>
                </a:solidFill>
              </a:rPr>
              <a:t>81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76825" y="1341438"/>
            <a:ext cx="3816350" cy="10156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/>
                </a:solidFill>
              </a:rPr>
              <a:t>271  </a:t>
            </a:r>
            <a:r>
              <a:rPr lang="hu-HU" sz="1200" dirty="0" smtClean="0">
                <a:solidFill>
                  <a:schemeClr val="bg1"/>
                </a:solidFill>
              </a:rPr>
              <a:t>209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1400" dirty="0" smtClean="0">
                <a:solidFill>
                  <a:schemeClr val="bg1"/>
                </a:solidFill>
              </a:rPr>
              <a:t>248</a:t>
            </a:r>
            <a:r>
              <a:rPr lang="hu-HU" sz="1600" dirty="0" smtClean="0">
                <a:solidFill>
                  <a:schemeClr val="bg1"/>
                </a:solidFill>
              </a:rPr>
              <a:t> 262 </a:t>
            </a:r>
            <a:r>
              <a:rPr lang="hu-HU" b="1" dirty="0" smtClean="0">
                <a:solidFill>
                  <a:schemeClr val="bg1"/>
                </a:solidFill>
              </a:rPr>
              <a:t>250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írásbeli </a:t>
            </a:r>
            <a:r>
              <a:rPr lang="hu-HU" sz="2000" b="1" dirty="0">
                <a:solidFill>
                  <a:schemeClr val="bg1"/>
                </a:solidFill>
              </a:rPr>
              <a:t>feladatsor 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1000" dirty="0" smtClean="0">
                <a:solidFill>
                  <a:schemeClr val="bg1"/>
                </a:solidFill>
              </a:rPr>
              <a:t>42  </a:t>
            </a:r>
            <a:r>
              <a:rPr lang="hu-HU" sz="1200" dirty="0" smtClean="0">
                <a:solidFill>
                  <a:schemeClr val="bg1"/>
                </a:solidFill>
              </a:rPr>
              <a:t>40  </a:t>
            </a:r>
            <a:r>
              <a:rPr lang="hu-HU" sz="1400" dirty="0" smtClean="0">
                <a:solidFill>
                  <a:schemeClr val="bg1"/>
                </a:solidFill>
              </a:rPr>
              <a:t>41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1600" dirty="0" smtClean="0">
                <a:solidFill>
                  <a:schemeClr val="bg1"/>
                </a:solidFill>
              </a:rPr>
              <a:t>45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42 </a:t>
            </a:r>
            <a:r>
              <a:rPr lang="hu-HU" sz="2000" b="1" dirty="0" smtClean="0">
                <a:solidFill>
                  <a:schemeClr val="bg1"/>
                </a:solidFill>
              </a:rPr>
              <a:t>hanganyag </a:t>
            </a:r>
            <a:r>
              <a:rPr lang="hu-HU" sz="2000" b="1" dirty="0">
                <a:solidFill>
                  <a:schemeClr val="bg1"/>
                </a:solidFill>
              </a:rPr>
              <a:t/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– a honlapon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468313" y="4121785"/>
            <a:ext cx="2808287" cy="83099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 vizsgabizottságok száma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5081295" y="4365625"/>
            <a:ext cx="2425497" cy="46166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chemeClr val="bg1"/>
                </a:solidFill>
              </a:rPr>
              <a:t>3325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1200" dirty="0" smtClean="0">
                <a:solidFill>
                  <a:schemeClr val="bg1"/>
                </a:solidFill>
              </a:rPr>
              <a:t>3242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r>
              <a:rPr lang="hu-HU" sz="1400" b="1" dirty="0" smtClean="0">
                <a:solidFill>
                  <a:schemeClr val="bg1"/>
                </a:solidFill>
              </a:rPr>
              <a:t>3187 </a:t>
            </a:r>
            <a:r>
              <a:rPr lang="hu-HU" sz="1600" b="1" dirty="0" smtClean="0">
                <a:solidFill>
                  <a:schemeClr val="bg1"/>
                </a:solidFill>
              </a:rPr>
              <a:t>3195 </a:t>
            </a:r>
            <a:r>
              <a:rPr lang="hu-HU" b="1" dirty="0" smtClean="0">
                <a:solidFill>
                  <a:schemeClr val="bg1"/>
                </a:solidFill>
              </a:rPr>
              <a:t>3147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9621" y="94954"/>
            <a:ext cx="8229600" cy="908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emelt szintű eredmények megoszlása 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2019.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362979"/>
              </p:ext>
            </p:extLst>
          </p:nvPr>
        </p:nvGraphicFramePr>
        <p:xfrm>
          <a:off x="5044529" y="451151"/>
          <a:ext cx="3538825" cy="2364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8" name="Munkalap" r:id="rId3" imgW="3992892" imgH="2674620" progId="Excel.Sheet.8">
                  <p:embed/>
                </p:oleObj>
              </mc:Choice>
              <mc:Fallback>
                <p:oleObj name="Munkalap" r:id="rId3" imgW="3992892" imgH="2674620" progId="Excel.Sheet.8">
                  <p:embed/>
                  <p:pic>
                    <p:nvPicPr>
                      <p:cNvPr id="9218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529" y="451151"/>
                        <a:ext cx="3538825" cy="23649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924259"/>
              </p:ext>
            </p:extLst>
          </p:nvPr>
        </p:nvGraphicFramePr>
        <p:xfrm>
          <a:off x="179685" y="3919538"/>
          <a:ext cx="4405015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9" name="Munkalap" r:id="rId5" imgW="4069135" imgH="2194654" progId="Excel.Sheet.8">
                  <p:embed/>
                </p:oleObj>
              </mc:Choice>
              <mc:Fallback>
                <p:oleObj name="Munkalap" r:id="rId5" imgW="4069135" imgH="2194654" progId="Excel.Sheet.8">
                  <p:embed/>
                  <p:pic>
                    <p:nvPicPr>
                      <p:cNvPr id="9219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85" y="3919538"/>
                        <a:ext cx="4405015" cy="2312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35302"/>
              </p:ext>
            </p:extLst>
          </p:nvPr>
        </p:nvGraphicFramePr>
        <p:xfrm>
          <a:off x="543310" y="451150"/>
          <a:ext cx="3740137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0" name="Munkalap" r:id="rId7" imgW="4046174" imgH="2552585" progId="Excel.Sheet.8">
                  <p:embed/>
                </p:oleObj>
              </mc:Choice>
              <mc:Fallback>
                <p:oleObj name="Munkalap" r:id="rId7" imgW="4046174" imgH="2552585" progId="Excel.Sheet.8">
                  <p:embed/>
                  <p:pic>
                    <p:nvPicPr>
                      <p:cNvPr id="922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10" y="451150"/>
                        <a:ext cx="3740137" cy="2312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974895"/>
              </p:ext>
            </p:extLst>
          </p:nvPr>
        </p:nvGraphicFramePr>
        <p:xfrm>
          <a:off x="304800" y="2193925"/>
          <a:ext cx="41783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1" name="Munkalap" r:id="rId9" imgW="4038520" imgH="2301188" progId="Excel.Sheet.8">
                  <p:embed/>
                </p:oleObj>
              </mc:Choice>
              <mc:Fallback>
                <p:oleObj name="Munkalap" r:id="rId9" imgW="4038520" imgH="2301188" progId="Excel.Sheet.8">
                  <p:embed/>
                  <p:pic>
                    <p:nvPicPr>
                      <p:cNvPr id="92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93925"/>
                        <a:ext cx="4178300" cy="2378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12462"/>
              </p:ext>
            </p:extLst>
          </p:nvPr>
        </p:nvGraphicFramePr>
        <p:xfrm>
          <a:off x="4910660" y="3864697"/>
          <a:ext cx="3827518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2" name="Munkalap" r:id="rId11" imgW="4023507" imgH="2476490" progId="Excel.Sheet.8">
                  <p:embed/>
                </p:oleObj>
              </mc:Choice>
              <mc:Fallback>
                <p:oleObj name="Munkalap" r:id="rId11" imgW="4023507" imgH="2476490" progId="Excel.Sheet.8">
                  <p:embed/>
                  <p:pic>
                    <p:nvPicPr>
                      <p:cNvPr id="92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0" y="3864697"/>
                        <a:ext cx="3827518" cy="2414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38933" y="1197369"/>
            <a:ext cx="677108" cy="14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nyelv és irodalom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6462" y="2929331"/>
            <a:ext cx="46166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685" y="4987917"/>
            <a:ext cx="46166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Német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56207" y="1248317"/>
            <a:ext cx="46166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656207" y="3253292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Angol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56207" y="4941888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</a:t>
            </a: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865955"/>
              </p:ext>
            </p:extLst>
          </p:nvPr>
        </p:nvGraphicFramePr>
        <p:xfrm>
          <a:off x="4878239" y="2177934"/>
          <a:ext cx="3829935" cy="239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3" name="Munkalap" r:id="rId13" imgW="3436525" imgH="2141105" progId="Excel.Sheet.8">
                  <p:embed/>
                </p:oleObj>
              </mc:Choice>
              <mc:Fallback>
                <p:oleObj name="Munkalap" r:id="rId13" imgW="3436525" imgH="2141105" progId="Excel.Sheet.8">
                  <p:embed/>
                  <p:pic>
                    <p:nvPicPr>
                      <p:cNvPr id="92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239" y="2177934"/>
                        <a:ext cx="3829935" cy="23940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71600" y="836712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1796</a:t>
            </a:r>
            <a:r>
              <a:rPr lang="hu-HU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1707</a:t>
            </a:r>
            <a:r>
              <a:rPr lang="hu-HU" sz="16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1625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1561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1538 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444300" y="891081"/>
            <a:ext cx="3218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6055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6013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5414</a:t>
            </a:r>
            <a:r>
              <a:rPr lang="hu-HU" sz="16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5513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5591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99592" y="256490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3468</a:t>
            </a:r>
            <a:r>
              <a:rPr lang="hu-HU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3503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3294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3118</a:t>
            </a:r>
            <a:r>
              <a:rPr lang="hu-H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3203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484866" y="2530310"/>
            <a:ext cx="32066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9113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9522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9701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10135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11321</a:t>
            </a:r>
            <a:endParaRPr lang="hu-HU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954087" y="4377324"/>
            <a:ext cx="2925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2247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2169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2093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2223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573336" y="4218221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5166</a:t>
            </a:r>
            <a:r>
              <a:rPr lang="hu-HU" sz="12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2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5021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4617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4609</a:t>
            </a:r>
            <a:r>
              <a:rPr lang="hu-H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4747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27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51732"/>
              </p:ext>
            </p:extLst>
          </p:nvPr>
        </p:nvGraphicFramePr>
        <p:xfrm>
          <a:off x="4289367" y="1169550"/>
          <a:ext cx="468006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0" name="Munkalap" r:id="rId3" imgW="4267249" imgH="2232702" progId="Excel.Sheet.8">
                  <p:embed/>
                </p:oleObj>
              </mc:Choice>
              <mc:Fallback>
                <p:oleObj name="Munkalap" r:id="rId3" imgW="4267249" imgH="2232702" progId="Excel.Sheet.8">
                  <p:embed/>
                  <p:pic>
                    <p:nvPicPr>
                      <p:cNvPr id="10242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367" y="1169550"/>
                        <a:ext cx="4680065" cy="2541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359230"/>
              </p:ext>
            </p:extLst>
          </p:nvPr>
        </p:nvGraphicFramePr>
        <p:xfrm>
          <a:off x="148162" y="1175325"/>
          <a:ext cx="4552653" cy="2542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1" name="Munkalap" r:id="rId5" imgW="4038520" imgH="2232702" progId="Excel.Sheet.8">
                  <p:embed/>
                </p:oleObj>
              </mc:Choice>
              <mc:Fallback>
                <p:oleObj name="Munkalap" r:id="rId5" imgW="4038520" imgH="2232702" progId="Excel.Sheet.8">
                  <p:embed/>
                  <p:pic>
                    <p:nvPicPr>
                      <p:cNvPr id="1024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2" y="1175325"/>
                        <a:ext cx="4552653" cy="25428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674461"/>
              </p:ext>
            </p:extLst>
          </p:nvPr>
        </p:nvGraphicFramePr>
        <p:xfrm>
          <a:off x="293930" y="3231102"/>
          <a:ext cx="4347788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2" name="Munkalap" r:id="rId7" imgW="4251942" imgH="2476490" progId="Excel.Sheet.8">
                  <p:embed/>
                </p:oleObj>
              </mc:Choice>
              <mc:Fallback>
                <p:oleObj name="Munkalap" r:id="rId7" imgW="4251942" imgH="2476490" progId="Excel.Sheet.8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30" y="3231102"/>
                        <a:ext cx="4347788" cy="2427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8162" y="2303672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6634" y="3933056"/>
            <a:ext cx="46166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12471" y="2344122"/>
            <a:ext cx="46166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32567" y="4168720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Földrajz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137564"/>
              </p:ext>
            </p:extLst>
          </p:nvPr>
        </p:nvGraphicFramePr>
        <p:xfrm>
          <a:off x="4654743" y="3173952"/>
          <a:ext cx="3987440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3" name="Munkalap" r:id="rId9" imgW="4069135" imgH="2522147" progId="Excel.Sheet.8">
                  <p:embed/>
                </p:oleObj>
              </mc:Choice>
              <mc:Fallback>
                <p:oleObj name="Munkalap" r:id="rId9" imgW="4069135" imgH="2522147" progId="Excel.Sheet.8">
                  <p:embed/>
                  <p:pic>
                    <p:nvPicPr>
                      <p:cNvPr id="102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743" y="3173952"/>
                        <a:ext cx="3987440" cy="2541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15616" y="148478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3031</a:t>
            </a:r>
            <a:r>
              <a:rPr lang="hu-HU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3070</a:t>
            </a:r>
            <a:r>
              <a:rPr lang="hu-HU" sz="16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2799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2635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2796 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25264" y="1526346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1254 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1122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1087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1101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994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15616" y="3573016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1635 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1778 </a:t>
            </a:r>
            <a:r>
              <a:rPr lang="hu-H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1532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1897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2113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45549" y="3548927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247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328 </a:t>
            </a:r>
            <a:r>
              <a:rPr lang="hu-H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203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212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3850" y="-29028"/>
            <a:ext cx="851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emelt szintű eredmények megoszlása </a:t>
            </a:r>
          </a:p>
          <a:p>
            <a:pPr algn="ctr">
              <a:defRPr/>
            </a:pPr>
            <a:r>
              <a:rPr lang="hu-H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r>
              <a:rPr lang="hu-H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27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8591"/>
              </p:ext>
            </p:extLst>
          </p:nvPr>
        </p:nvGraphicFramePr>
        <p:xfrm>
          <a:off x="479425" y="1025525"/>
          <a:ext cx="40513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4" name="Munkalap" r:id="rId3" imgW="4053828" imgH="2544976" progId="Excel.Sheet.8">
                  <p:embed/>
                </p:oleObj>
              </mc:Choice>
              <mc:Fallback>
                <p:oleObj name="Munkalap" r:id="rId3" imgW="4053828" imgH="2544976" progId="Excel.Sheet.8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1025525"/>
                        <a:ext cx="4051300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2988" y="260350"/>
            <a:ext cx="69945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05330"/>
              </p:ext>
            </p:extLst>
          </p:nvPr>
        </p:nvGraphicFramePr>
        <p:xfrm>
          <a:off x="4334710" y="986234"/>
          <a:ext cx="4405746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5" name="Munkalap" r:id="rId5" imgW="4061481" imgH="2377565" progId="Excel.Sheet.8">
                  <p:embed/>
                </p:oleObj>
              </mc:Choice>
              <mc:Fallback>
                <p:oleObj name="Munkalap" r:id="rId5" imgW="4061481" imgH="2377565" progId="Excel.Sheet.8">
                  <p:embed/>
                  <p:pic>
                    <p:nvPicPr>
                      <p:cNvPr id="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710" y="986234"/>
                        <a:ext cx="4405746" cy="2581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241766"/>
              </p:ext>
            </p:extLst>
          </p:nvPr>
        </p:nvGraphicFramePr>
        <p:xfrm>
          <a:off x="4434017" y="2969021"/>
          <a:ext cx="4207131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6" name="Munkalap" r:id="rId7" imgW="4023507" imgH="2476490" progId="Excel.Sheet.8">
                  <p:embed/>
                </p:oleObj>
              </mc:Choice>
              <mc:Fallback>
                <p:oleObj name="Munkalap" r:id="rId7" imgW="4023507" imgH="2476490" progId="Excel.Sheet.8">
                  <p:embed/>
                  <p:pic>
                    <p:nvPicPr>
                      <p:cNvPr id="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017" y="2969021"/>
                        <a:ext cx="4207131" cy="2535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820240"/>
              </p:ext>
            </p:extLst>
          </p:nvPr>
        </p:nvGraphicFramePr>
        <p:xfrm>
          <a:off x="106820" y="3058319"/>
          <a:ext cx="4796509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7" name="Munkalap" r:id="rId9" imgW="4038520" imgH="2141105" progId="Excel.Sheet.8">
                  <p:embed/>
                </p:oleObj>
              </mc:Choice>
              <mc:Fallback>
                <p:oleObj name="Munkalap" r:id="rId9" imgW="4038520" imgH="2141105" progId="Excel.Sheet.8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20" y="3058319"/>
                        <a:ext cx="4796509" cy="2535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650" y="2276872"/>
            <a:ext cx="46166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K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650" y="4293096"/>
            <a:ext cx="46166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</p:spTree>
    <p:extLst>
      <p:ext uri="{BB962C8B-B14F-4D97-AF65-F5344CB8AC3E}">
        <p14:creationId xmlns:p14="http://schemas.microsoft.com/office/powerpoint/2010/main" val="3403077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076158"/>
              </p:ext>
            </p:extLst>
          </p:nvPr>
        </p:nvGraphicFramePr>
        <p:xfrm>
          <a:off x="524669" y="1092908"/>
          <a:ext cx="4281488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58" name="Munkalap" r:id="rId3" imgW="4069135" imgH="2537366" progId="Excel.Sheet.8">
                  <p:embed/>
                </p:oleObj>
              </mc:Choice>
              <mc:Fallback>
                <p:oleObj name="Munkalap" r:id="rId3" imgW="4069135" imgH="2537366" progId="Excel.Sheet.8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9" y="1092908"/>
                        <a:ext cx="4281488" cy="266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81434"/>
              </p:ext>
            </p:extLst>
          </p:nvPr>
        </p:nvGraphicFramePr>
        <p:xfrm>
          <a:off x="4399176" y="1058692"/>
          <a:ext cx="4636094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59" name="Munkalap" r:id="rId5" imgW="5821545" imgH="3307059" progId="Excel.Sheet.8">
                  <p:embed/>
                </p:oleObj>
              </mc:Choice>
              <mc:Fallback>
                <p:oleObj name="Munkalap" r:id="rId5" imgW="5821545" imgH="3307059" progId="Excel.Sheet.8">
                  <p:embed/>
                  <p:pic>
                    <p:nvPicPr>
                      <p:cNvPr id="1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176" y="1058692"/>
                        <a:ext cx="4636094" cy="2689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498509"/>
              </p:ext>
            </p:extLst>
          </p:nvPr>
        </p:nvGraphicFramePr>
        <p:xfrm>
          <a:off x="4432094" y="3188257"/>
          <a:ext cx="4570257" cy="268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0" name="Munkalap" r:id="rId7" imgW="4053828" imgH="2400394" progId="Excel.Sheet.8">
                  <p:embed/>
                </p:oleObj>
              </mc:Choice>
              <mc:Fallback>
                <p:oleObj name="Munkalap" r:id="rId7" imgW="4053828" imgH="2400394" progId="Excel.Sheet.8">
                  <p:embed/>
                  <p:pic>
                    <p:nvPicPr>
                      <p:cNvPr id="13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094" y="3188257"/>
                        <a:ext cx="4570257" cy="26850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402852"/>
              </p:ext>
            </p:extLst>
          </p:nvPr>
        </p:nvGraphicFramePr>
        <p:xfrm>
          <a:off x="74815" y="3250276"/>
          <a:ext cx="5128952" cy="261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1" name="Munkalap" r:id="rId9" imgW="4099456" imgH="2156324" progId="Excel.Sheet.8">
                  <p:embed/>
                </p:oleObj>
              </mc:Choice>
              <mc:Fallback>
                <p:oleObj name="Munkalap" r:id="rId9" imgW="4099456" imgH="2156324" progId="Excel.Sheet.8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5" y="3250276"/>
                        <a:ext cx="5128952" cy="26107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46846" y="1916113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 K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35251" y="4090464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 E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074737" y="288045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88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6455"/>
              </p:ext>
            </p:extLst>
          </p:nvPr>
        </p:nvGraphicFramePr>
        <p:xfrm>
          <a:off x="4703709" y="956734"/>
          <a:ext cx="393065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6" name="Munkalap" r:id="rId3" imgW="4023507" imgH="4122410" progId="Excel.Sheet.8">
                  <p:embed/>
                </p:oleObj>
              </mc:Choice>
              <mc:Fallback>
                <p:oleObj name="Munkalap" r:id="rId3" imgW="4023507" imgH="4122410" progId="Excel.Sheet.8">
                  <p:embed/>
                  <p:pic>
                    <p:nvPicPr>
                      <p:cNvPr id="1331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09" y="956734"/>
                        <a:ext cx="3930650" cy="402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25164"/>
              </p:ext>
            </p:extLst>
          </p:nvPr>
        </p:nvGraphicFramePr>
        <p:xfrm>
          <a:off x="539750" y="956734"/>
          <a:ext cx="4054475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7" name="Munkalap" r:id="rId5" imgW="4053828" imgH="4069143" progId="Excel.Sheet.8">
                  <p:embed/>
                </p:oleObj>
              </mc:Choice>
              <mc:Fallback>
                <p:oleObj name="Munkalap" r:id="rId5" imgW="4053828" imgH="4069143" progId="Excel.Sheet.8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56734"/>
                        <a:ext cx="4054475" cy="407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085" y="2520950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 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89792" y="260350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94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423894"/>
              </p:ext>
            </p:extLst>
          </p:nvPr>
        </p:nvGraphicFramePr>
        <p:xfrm>
          <a:off x="481013" y="1057275"/>
          <a:ext cx="4037012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8" name="Munkalap" r:id="rId3" imgW="4048281" imgH="2714540" progId="Excel.Sheet.8">
                  <p:embed/>
                </p:oleObj>
              </mc:Choice>
              <mc:Fallback>
                <p:oleObj name="Munkalap" r:id="rId3" imgW="4048281" imgH="2714540" progId="Excel.Sheet.8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057275"/>
                        <a:ext cx="4037012" cy="270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530387"/>
              </p:ext>
            </p:extLst>
          </p:nvPr>
        </p:nvGraphicFramePr>
        <p:xfrm>
          <a:off x="3940175" y="1221972"/>
          <a:ext cx="5079134" cy="254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9" name="Munkalap" r:id="rId5" imgW="4076652" imgH="2028996" progId="Excel.Sheet.8">
                  <p:embed/>
                </p:oleObj>
              </mc:Choice>
              <mc:Fallback>
                <p:oleObj name="Munkalap" r:id="rId5" imgW="4076652" imgH="2028996" progId="Excel.Sheet.8">
                  <p:embed/>
                  <p:pic>
                    <p:nvPicPr>
                      <p:cNvPr id="1433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221972"/>
                        <a:ext cx="5079134" cy="25435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851444"/>
              </p:ext>
            </p:extLst>
          </p:nvPr>
        </p:nvGraphicFramePr>
        <p:xfrm>
          <a:off x="4405745" y="2962274"/>
          <a:ext cx="4241503" cy="267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" name="Munkalap" r:id="rId7" imgW="4038520" imgH="2575696" progId="Excel.Sheet.8">
                  <p:embed/>
                </p:oleObj>
              </mc:Choice>
              <mc:Fallback>
                <p:oleObj name="Munkalap" r:id="rId7" imgW="4038520" imgH="2575696" progId="Excel.Sheet.8">
                  <p:embed/>
                  <p:pic>
                    <p:nvPicPr>
                      <p:cNvPr id="1434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745" y="2962274"/>
                        <a:ext cx="4241503" cy="26775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07000"/>
              </p:ext>
            </p:extLst>
          </p:nvPr>
        </p:nvGraphicFramePr>
        <p:xfrm>
          <a:off x="128443" y="2933094"/>
          <a:ext cx="5116888" cy="273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" name="Munkalap" r:id="rId9" imgW="4086237" imgH="2181381" progId="Excel.Sheet.8">
                  <p:embed/>
                </p:oleObj>
              </mc:Choice>
              <mc:Fallback>
                <p:oleObj name="Munkalap" r:id="rId9" imgW="4086237" imgH="2181381" progId="Excel.Sheet.8">
                  <p:embed/>
                  <p:pic>
                    <p:nvPicPr>
                      <p:cNvPr id="143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43" y="2933094"/>
                        <a:ext cx="5116888" cy="2734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085" y="2276475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Földrajz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5073" y="4149725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Földrajz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24075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64250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4724" y="442912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79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009746"/>
              </p:ext>
            </p:extLst>
          </p:nvPr>
        </p:nvGraphicFramePr>
        <p:xfrm>
          <a:off x="182563" y="997016"/>
          <a:ext cx="4597400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" name="Munkalap" r:id="rId3" imgW="4091802" imgH="2499318" progId="Excel.Sheet.8">
                  <p:embed/>
                </p:oleObj>
              </mc:Choice>
              <mc:Fallback>
                <p:oleObj name="Munkalap" r:id="rId3" imgW="4091802" imgH="2499318" progId="Excel.Sheet.8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997016"/>
                        <a:ext cx="4597400" cy="2813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61550"/>
              </p:ext>
            </p:extLst>
          </p:nvPr>
        </p:nvGraphicFramePr>
        <p:xfrm>
          <a:off x="4081463" y="1092200"/>
          <a:ext cx="516255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3" name="Munkalap" r:id="rId5" imgW="4114992" imgH="2209786" progId="Excel.Sheet.8">
                  <p:embed/>
                </p:oleObj>
              </mc:Choice>
              <mc:Fallback>
                <p:oleObj name="Munkalap" r:id="rId5" imgW="4114992" imgH="2209786" progId="Excel.Sheet.8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1092200"/>
                        <a:ext cx="5162550" cy="2776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087404"/>
              </p:ext>
            </p:extLst>
          </p:nvPr>
        </p:nvGraphicFramePr>
        <p:xfrm>
          <a:off x="4402022" y="2857789"/>
          <a:ext cx="4403725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4" name="Munkalap" r:id="rId7" imgW="4053828" imgH="2575696" progId="Excel.Sheet.8">
                  <p:embed/>
                </p:oleObj>
              </mc:Choice>
              <mc:Fallback>
                <p:oleObj name="Munkalap" r:id="rId7" imgW="4053828" imgH="2575696" progId="Excel.Sheet.8">
                  <p:embed/>
                  <p:pic>
                    <p:nvPicPr>
                      <p:cNvPr id="1536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022" y="2857789"/>
                        <a:ext cx="4403725" cy="2797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11863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09534"/>
              </p:ext>
            </p:extLst>
          </p:nvPr>
        </p:nvGraphicFramePr>
        <p:xfrm>
          <a:off x="168048" y="2826328"/>
          <a:ext cx="4611915" cy="286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5" name="Munkalap" r:id="rId9" imgW="4084443" imgH="2514537" progId="Excel.Sheet.8">
                  <p:embed/>
                </p:oleObj>
              </mc:Choice>
              <mc:Fallback>
                <p:oleObj name="Munkalap" r:id="rId9" imgW="4084443" imgH="2514537" progId="Excel.Sheet.8">
                  <p:embed/>
                  <p:pic>
                    <p:nvPicPr>
                      <p:cNvPr id="153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48" y="2826328"/>
                        <a:ext cx="4611915" cy="28600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8277" y="1886082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3999" y="3720895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79613" y="14843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Gyakorlati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74737" y="37306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36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487506"/>
              </p:ext>
            </p:extLst>
          </p:nvPr>
        </p:nvGraphicFramePr>
        <p:xfrm>
          <a:off x="366049" y="1019969"/>
          <a:ext cx="4325937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2" name="Munkalap" r:id="rId3" imgW="4076789" imgH="2674620" progId="Excel.Sheet.8">
                  <p:embed/>
                </p:oleObj>
              </mc:Choice>
              <mc:Fallback>
                <p:oleObj name="Munkalap" r:id="rId3" imgW="4076789" imgH="2674620" progId="Excel.Sheet.8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49" y="1019969"/>
                        <a:ext cx="4325937" cy="283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920982"/>
              </p:ext>
            </p:extLst>
          </p:nvPr>
        </p:nvGraphicFramePr>
        <p:xfrm>
          <a:off x="3948055" y="1054100"/>
          <a:ext cx="5292839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3" name="Munkalap" r:id="rId5" imgW="4114763" imgH="2217483" progId="Excel.Sheet.8">
                  <p:embed/>
                </p:oleObj>
              </mc:Choice>
              <mc:Fallback>
                <p:oleObj name="Munkalap" r:id="rId5" imgW="4114763" imgH="2217483" progId="Excel.Sheet.8">
                  <p:embed/>
                  <p:pic>
                    <p:nvPicPr>
                      <p:cNvPr id="1638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055" y="1054100"/>
                        <a:ext cx="5292839" cy="2763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594900"/>
              </p:ext>
            </p:extLst>
          </p:nvPr>
        </p:nvGraphicFramePr>
        <p:xfrm>
          <a:off x="4439689" y="2983977"/>
          <a:ext cx="442595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4" name="Munkalap" r:id="rId7" imgW="4053828" imgH="2575696" progId="Excel.Sheet.8">
                  <p:embed/>
                </p:oleObj>
              </mc:Choice>
              <mc:Fallback>
                <p:oleObj name="Munkalap" r:id="rId7" imgW="4053828" imgH="2575696" progId="Excel.Sheet.8">
                  <p:embed/>
                  <p:pic>
                    <p:nvPicPr>
                      <p:cNvPr id="1638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689" y="2983977"/>
                        <a:ext cx="4425950" cy="2809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84888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485908"/>
              </p:ext>
            </p:extLst>
          </p:nvPr>
        </p:nvGraphicFramePr>
        <p:xfrm>
          <a:off x="-164230" y="3008349"/>
          <a:ext cx="5301495" cy="273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5" name="Munkalap" r:id="rId9" imgW="4114763" imgH="2194654" progId="Excel.Sheet.8">
                  <p:embed/>
                </p:oleObj>
              </mc:Choice>
              <mc:Fallback>
                <p:oleObj name="Munkalap" r:id="rId9" imgW="4114763" imgH="2194654" progId="Excel.Sheet.8">
                  <p:embed/>
                  <p:pic>
                    <p:nvPicPr>
                      <p:cNvPr id="163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4230" y="3008349"/>
                        <a:ext cx="5301495" cy="2738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8325" y="2216187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5217" y="4139677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81330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19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70965"/>
              </p:ext>
            </p:extLst>
          </p:nvPr>
        </p:nvGraphicFramePr>
        <p:xfrm>
          <a:off x="393700" y="1181100"/>
          <a:ext cx="4221163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6" name="Munkalap" r:id="rId3" imgW="4053828" imgH="2423223" progId="Excel.Sheet.8">
                  <p:embed/>
                </p:oleObj>
              </mc:Choice>
              <mc:Fallback>
                <p:oleObj name="Munkalap" r:id="rId3" imgW="4053828" imgH="2423223" progId="Excel.Sheet.8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181100"/>
                        <a:ext cx="4221163" cy="251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374065"/>
              </p:ext>
            </p:extLst>
          </p:nvPr>
        </p:nvGraphicFramePr>
        <p:xfrm>
          <a:off x="4135092" y="1181099"/>
          <a:ext cx="4896196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7" name="Munkalap" r:id="rId5" imgW="4091802" imgH="2171825" progId="Excel.Sheet.8">
                  <p:embed/>
                </p:oleObj>
              </mc:Choice>
              <mc:Fallback>
                <p:oleObj name="Munkalap" r:id="rId5" imgW="4091802" imgH="2171825" progId="Excel.Sheet.8">
                  <p:embed/>
                  <p:pic>
                    <p:nvPicPr>
                      <p:cNvPr id="1741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092" y="1181099"/>
                        <a:ext cx="4896196" cy="2519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101035"/>
              </p:ext>
            </p:extLst>
          </p:nvPr>
        </p:nvGraphicFramePr>
        <p:xfrm>
          <a:off x="4653739" y="3028972"/>
          <a:ext cx="3928003" cy="254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8" name="Munkalap" r:id="rId7" imgW="4053828" imgH="2720277" progId="Excel.Sheet.8">
                  <p:embed/>
                </p:oleObj>
              </mc:Choice>
              <mc:Fallback>
                <p:oleObj name="Munkalap" r:id="rId7" imgW="4053828" imgH="2720277" progId="Excel.Sheet.8">
                  <p:embed/>
                  <p:pic>
                    <p:nvPicPr>
                      <p:cNvPr id="1741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739" y="3028972"/>
                        <a:ext cx="3928003" cy="25478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94915"/>
              </p:ext>
            </p:extLst>
          </p:nvPr>
        </p:nvGraphicFramePr>
        <p:xfrm>
          <a:off x="432576" y="3077368"/>
          <a:ext cx="411162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9" name="Munkalap" r:id="rId9" imgW="4069135" imgH="2522147" progId="Excel.Sheet.8">
                  <p:embed/>
                </p:oleObj>
              </mc:Choice>
              <mc:Fallback>
                <p:oleObj name="Munkalap" r:id="rId9" imgW="4069135" imgH="2522147" progId="Excel.Sheet.8">
                  <p:embed/>
                  <p:pic>
                    <p:nvPicPr>
                      <p:cNvPr id="174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76" y="3077368"/>
                        <a:ext cx="4111625" cy="2451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8229" y="2186043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5217" y="4089437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58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93905"/>
              </p:ext>
            </p:extLst>
          </p:nvPr>
        </p:nvGraphicFramePr>
        <p:xfrm>
          <a:off x="355709" y="994651"/>
          <a:ext cx="4384411" cy="27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0" name="Munkalap" r:id="rId3" imgW="4076789" imgH="2522147" progId="Excel.Sheet.8">
                  <p:embed/>
                </p:oleObj>
              </mc:Choice>
              <mc:Fallback>
                <p:oleObj name="Munkalap" r:id="rId3" imgW="4076789" imgH="2522147" progId="Excel.Sheet.8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09" y="994651"/>
                        <a:ext cx="4384411" cy="27074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41220"/>
              </p:ext>
            </p:extLst>
          </p:nvPr>
        </p:nvGraphicFramePr>
        <p:xfrm>
          <a:off x="3920935" y="1007563"/>
          <a:ext cx="5464028" cy="2681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1" name="Munkalap" r:id="rId5" imgW="4107109" imgH="2057400" progId="Excel.Sheet.8">
                  <p:embed/>
                </p:oleObj>
              </mc:Choice>
              <mc:Fallback>
                <p:oleObj name="Munkalap" r:id="rId5" imgW="4107109" imgH="2057400" progId="Excel.Sheet.8">
                  <p:embed/>
                  <p:pic>
                    <p:nvPicPr>
                      <p:cNvPr id="1843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935" y="1007563"/>
                        <a:ext cx="5464028" cy="26816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825759"/>
              </p:ext>
            </p:extLst>
          </p:nvPr>
        </p:nvGraphicFramePr>
        <p:xfrm>
          <a:off x="4829175" y="2837615"/>
          <a:ext cx="3839269" cy="290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2" name="Munkalap" r:id="rId7" imgW="3642293" imgH="2789045" progId="Excel.Sheet.8">
                  <p:embed/>
                </p:oleObj>
              </mc:Choice>
              <mc:Fallback>
                <p:oleObj name="Munkalap" r:id="rId7" imgW="3642293" imgH="2789045" progId="Excel.Sheet.8">
                  <p:embed/>
                  <p:pic>
                    <p:nvPicPr>
                      <p:cNvPr id="1843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2837615"/>
                        <a:ext cx="3839269" cy="29099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89833"/>
              </p:ext>
            </p:extLst>
          </p:nvPr>
        </p:nvGraphicFramePr>
        <p:xfrm>
          <a:off x="477814" y="2971542"/>
          <a:ext cx="4140200" cy="27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3" name="Munkalap" r:id="rId9" imgW="4038520" imgH="2628963" progId="Excel.Sheet.8">
                  <p:embed/>
                </p:oleObj>
              </mc:Choice>
              <mc:Fallback>
                <p:oleObj name="Munkalap" r:id="rId9" imgW="4038520" imgH="2628963" progId="Excel.Sheet.8">
                  <p:embed/>
                  <p:pic>
                    <p:nvPicPr>
                      <p:cNvPr id="184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14" y="2971542"/>
                        <a:ext cx="4140200" cy="27074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6510" y="2275374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6510" y="4292600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31913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8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62303" y="260350"/>
            <a:ext cx="7235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981075"/>
            <a:ext cx="8497192" cy="7921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május-júniusában érettségi vizsgát tett </a:t>
            </a:r>
          </a:p>
          <a:p>
            <a:pPr marL="342900" indent="-342900" algn="ctr"/>
            <a:r>
              <a:rPr lang="hu-HU" sz="1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114.360 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110.625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106.907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109.275  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109.854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</a:t>
            </a:r>
            <a:endParaRPr lang="hu-H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536" y="3933056"/>
            <a:ext cx="8496944" cy="187178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Érettségi bizonyítványt kapott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71.419   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69.257 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67.015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67.919 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66.492</a:t>
            </a:r>
            <a:r>
              <a:rPr lang="hu-H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</a:t>
            </a:r>
            <a:endParaRPr lang="hu-H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Tanúsítványt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kapott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17.630  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17.752  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16.594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16.951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17.495 fő – </a:t>
            </a:r>
            <a:r>
              <a: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19.983   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20.135 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18.614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18.867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19.480 vizsgáról</a:t>
            </a:r>
          </a:p>
          <a:p>
            <a:pPr marL="342900" indent="-342900" algn="ctr">
              <a:spcBef>
                <a:spcPct val="20000"/>
              </a:spcBef>
            </a:pP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76421" y="1925710"/>
            <a:ext cx="8497192" cy="180181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összes értékelt tantárgyi vizsga: </a:t>
            </a:r>
          </a:p>
          <a:p>
            <a:pPr marL="342900" indent="-342900" algn="ctr"/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459.183  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439.365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417.841 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421.448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419.331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hu-H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középszintű tantárgyi </a:t>
            </a:r>
            <a:r>
              <a:rPr lang="hu-H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vizsga: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373.289 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359.372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344.206  </a:t>
            </a:r>
            <a:r>
              <a:rPr lang="hu-H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347.163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340.207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emelt szintű tantárgyi </a:t>
            </a:r>
            <a:r>
              <a:rPr lang="hu-H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vizsga: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42.367  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42.936  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40.832 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40.775 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43.143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korábbi vizsgaeredmények </a:t>
            </a:r>
            <a:r>
              <a:rPr lang="hu-H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beszámítása: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43.527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37.057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32.803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33.510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35.981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17400"/>
              </p:ext>
            </p:extLst>
          </p:nvPr>
        </p:nvGraphicFramePr>
        <p:xfrm>
          <a:off x="-203200" y="647700"/>
          <a:ext cx="4024313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1" name="Munkalap" r:id="rId3" imgW="4030867" imgH="2583305" progId="Excel.Sheet.8">
                  <p:embed/>
                </p:oleObj>
              </mc:Choice>
              <mc:Fallback>
                <p:oleObj name="Munkalap" r:id="rId3" imgW="4030867" imgH="2583305" progId="Excel.Sheet.8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3200" y="647700"/>
                        <a:ext cx="4024313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57281"/>
              </p:ext>
            </p:extLst>
          </p:nvPr>
        </p:nvGraphicFramePr>
        <p:xfrm>
          <a:off x="5185189" y="657225"/>
          <a:ext cx="3903249" cy="250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2" name="Munkalap" r:id="rId5" imgW="4076789" imgH="2674620" progId="Excel.Sheet.8">
                  <p:embed/>
                </p:oleObj>
              </mc:Choice>
              <mc:Fallback>
                <p:oleObj name="Munkalap" r:id="rId5" imgW="4076789" imgH="2674620" progId="Excel.Sheet.8">
                  <p:embed/>
                  <p:pic>
                    <p:nvPicPr>
                      <p:cNvPr id="1945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89" y="657225"/>
                        <a:ext cx="3903249" cy="25020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47377"/>
              </p:ext>
            </p:extLst>
          </p:nvPr>
        </p:nvGraphicFramePr>
        <p:xfrm>
          <a:off x="0" y="3697288"/>
          <a:ext cx="3890963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3" name="Munkalap" r:id="rId7" imgW="4067067" imgH="2704944" progId="Excel.Sheet.8">
                  <p:embed/>
                </p:oleObj>
              </mc:Choice>
              <mc:Fallback>
                <p:oleObj name="Munkalap" r:id="rId7" imgW="4067067" imgH="2704944" progId="Excel.Sheet.8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97288"/>
                        <a:ext cx="3890963" cy="2501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47393"/>
              </p:ext>
            </p:extLst>
          </p:nvPr>
        </p:nvGraphicFramePr>
        <p:xfrm>
          <a:off x="4874302" y="3697288"/>
          <a:ext cx="4297680" cy="250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4" name="Munkalap" r:id="rId9" imgW="4267249" imgH="2544976" progId="Excel.Sheet.8">
                  <p:embed/>
                </p:oleObj>
              </mc:Choice>
              <mc:Fallback>
                <p:oleObj name="Munkalap" r:id="rId9" imgW="4267249" imgH="2544976" progId="Excel.Sheet.8">
                  <p:embed/>
                  <p:pic>
                    <p:nvPicPr>
                      <p:cNvPr id="19461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302" y="3697288"/>
                        <a:ext cx="4297680" cy="25020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489493"/>
              </p:ext>
            </p:extLst>
          </p:nvPr>
        </p:nvGraphicFramePr>
        <p:xfrm>
          <a:off x="2266733" y="2134633"/>
          <a:ext cx="4262638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5" name="Munkalap" r:id="rId11" imgW="4091802" imgH="2499318" progId="Excel.Sheet.8">
                  <p:embed/>
                </p:oleObj>
              </mc:Choice>
              <mc:Fallback>
                <p:oleObj name="Munkalap" r:id="rId11" imgW="4091802" imgH="2499318" progId="Excel.Sheet.8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733" y="2134633"/>
                        <a:ext cx="4262638" cy="2562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0340" y="1125538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Olvasott szöveg értése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00788" y="1125538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Nyelvhelyesség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0825" y="188913"/>
            <a:ext cx="8435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az angol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  <a:r>
              <a:rPr lang="hu-H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51275" y="25654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Íráskészség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00788" y="4296827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Beszédkészség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26077" y="4296828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Hallott szöveg értése</a:t>
            </a:r>
          </a:p>
        </p:txBody>
      </p:sp>
    </p:spTree>
    <p:extLst>
      <p:ext uri="{BB962C8B-B14F-4D97-AF65-F5344CB8AC3E}">
        <p14:creationId xmlns:p14="http://schemas.microsoft.com/office/powerpoint/2010/main" val="1948929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41832"/>
              </p:ext>
            </p:extLst>
          </p:nvPr>
        </p:nvGraphicFramePr>
        <p:xfrm>
          <a:off x="-84512" y="510381"/>
          <a:ext cx="4516813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0" name="Munkalap" r:id="rId3" imgW="4114763" imgH="2385175" progId="Excel.Sheet.8">
                  <p:embed/>
                </p:oleObj>
              </mc:Choice>
              <mc:Fallback>
                <p:oleObj name="Munkalap" r:id="rId3" imgW="4114763" imgH="2385175" progId="Excel.Sheet.8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4512" y="510381"/>
                        <a:ext cx="4516813" cy="2525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225097"/>
              </p:ext>
            </p:extLst>
          </p:nvPr>
        </p:nvGraphicFramePr>
        <p:xfrm>
          <a:off x="4590784" y="487362"/>
          <a:ext cx="4302391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1" name="Munkalap" r:id="rId5" imgW="4084443" imgH="2522147" progId="Excel.Sheet.8">
                  <p:embed/>
                </p:oleObj>
              </mc:Choice>
              <mc:Fallback>
                <p:oleObj name="Munkalap" r:id="rId5" imgW="4084443" imgH="2522147" progId="Excel.Sheet.8">
                  <p:embed/>
                  <p:pic>
                    <p:nvPicPr>
                      <p:cNvPr id="2048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784" y="487362"/>
                        <a:ext cx="4302391" cy="2525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553152"/>
              </p:ext>
            </p:extLst>
          </p:nvPr>
        </p:nvGraphicFramePr>
        <p:xfrm>
          <a:off x="-145646" y="3638947"/>
          <a:ext cx="4639079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2" name="Munkalap" r:id="rId7" imgW="4099456" imgH="2324016" progId="Excel.Sheet.8">
                  <p:embed/>
                </p:oleObj>
              </mc:Choice>
              <mc:Fallback>
                <p:oleObj name="Munkalap" r:id="rId7" imgW="4099456" imgH="2324016" progId="Excel.Sheet.8">
                  <p:embed/>
                  <p:pic>
                    <p:nvPicPr>
                      <p:cNvPr id="2048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5646" y="3638947"/>
                        <a:ext cx="4639079" cy="2525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116337"/>
              </p:ext>
            </p:extLst>
          </p:nvPr>
        </p:nvGraphicFramePr>
        <p:xfrm>
          <a:off x="5227264" y="3618600"/>
          <a:ext cx="3665911" cy="256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3" name="Munkalap" r:id="rId9" imgW="4038520" imgH="2956456" progId="Excel.Sheet.8">
                  <p:embed/>
                </p:oleObj>
              </mc:Choice>
              <mc:Fallback>
                <p:oleObj name="Munkalap" r:id="rId9" imgW="4038520" imgH="2956456" progId="Excel.Sheet.8">
                  <p:embed/>
                  <p:pic>
                    <p:nvPicPr>
                      <p:cNvPr id="20485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264" y="3618600"/>
                        <a:ext cx="3665911" cy="25664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73757"/>
              </p:ext>
            </p:extLst>
          </p:nvPr>
        </p:nvGraphicFramePr>
        <p:xfrm>
          <a:off x="2586038" y="2105025"/>
          <a:ext cx="4011612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4" name="Munkalap" r:id="rId11" imgW="4095822" imgH="2666943" progId="Excel.Sheet.8">
                  <p:embed/>
                </p:oleObj>
              </mc:Choice>
              <mc:Fallback>
                <p:oleObj name="Munkalap" r:id="rId11" imgW="4095822" imgH="2666943" progId="Excel.Sheet.8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2105025"/>
                        <a:ext cx="4011612" cy="2549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Olvasott szöveg értése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40425" y="105251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Nyelvhelyesség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a német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  <a:r>
              <a:rPr lang="hu-H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51275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Íráskészség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95962" y="421957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Beszédkészség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8743" y="42195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Hallott szöveg értése</a:t>
            </a:r>
          </a:p>
        </p:txBody>
      </p:sp>
    </p:spTree>
    <p:extLst>
      <p:ext uri="{BB962C8B-B14F-4D97-AF65-F5344CB8AC3E}">
        <p14:creationId xmlns:p14="http://schemas.microsoft.com/office/powerpoint/2010/main" val="111695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92275" y="404813"/>
            <a:ext cx="6192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„Új” vizsgafajták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1268761"/>
            <a:ext cx="8424936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 b="1" dirty="0">
                <a:cs typeface="Arial" panose="020B0604020202020204" pitchFamily="34" charset="0"/>
              </a:rPr>
              <a:t>Vizsgaszámok mentességek nélkül: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01073"/>
              </p:ext>
            </p:extLst>
          </p:nvPr>
        </p:nvGraphicFramePr>
        <p:xfrm>
          <a:off x="539748" y="2205386"/>
          <a:ext cx="5328591" cy="2476565"/>
        </p:xfrm>
        <a:graphic>
          <a:graphicData uri="http://schemas.openxmlformats.org/drawingml/2006/table">
            <a:tbl>
              <a:tblPr/>
              <a:tblGrid>
                <a:gridCol w="1211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890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hu-H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Kiegészítő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4733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4899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4860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4679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Ismétlő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8952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9295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8112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7746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Szintemelő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8520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8232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7397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7596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Előrehozott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34412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32694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32944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34741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36921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3979964"/>
              </p:ext>
            </p:extLst>
          </p:nvPr>
        </p:nvGraphicFramePr>
        <p:xfrm>
          <a:off x="5868340" y="1196752"/>
          <a:ext cx="327565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1042193"/>
              </p:ext>
            </p:extLst>
          </p:nvPr>
        </p:nvGraphicFramePr>
        <p:xfrm>
          <a:off x="5796137" y="1988840"/>
          <a:ext cx="30243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539552" y="522920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anose="020B0604020202020204" pitchFamily="34" charset="0"/>
                <a:cs typeface="Arial" pitchFamily="34" charset="0"/>
              </a:rPr>
              <a:t>Az érettségi vizsgaszabályzatnak az előrehozott érettségi vizsgákra vonatkozó  szabályozása 2014. január elsejével megváltozott.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304293"/>
              </p:ext>
            </p:extLst>
          </p:nvPr>
        </p:nvGraphicFramePr>
        <p:xfrm>
          <a:off x="6163220" y="1580452"/>
          <a:ext cx="3443785" cy="398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23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92208" y="75918"/>
            <a:ext cx="7164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Az előrehozott vizsgák adatai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77871" y="677058"/>
            <a:ext cx="7993062" cy="403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200" b="1" dirty="0">
                <a:solidFill>
                  <a:schemeClr val="bg1"/>
                </a:solidFill>
              </a:rPr>
              <a:t>Vizsgatárgyankénti vizsgaszámok mentességek nélkül: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13842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92696"/>
              </p:ext>
            </p:extLst>
          </p:nvPr>
        </p:nvGraphicFramePr>
        <p:xfrm>
          <a:off x="4764505" y="1200389"/>
          <a:ext cx="4016852" cy="3312000"/>
        </p:xfrm>
        <a:graphic>
          <a:graphicData uri="http://schemas.openxmlformats.org/drawingml/2006/table">
            <a:tbl>
              <a:tblPr/>
              <a:tblGrid>
                <a:gridCol w="255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3026  vizsga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Darabszám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sng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Emelt szint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0248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angol nyelv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német nyelv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biológia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történelem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kémia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testnevelés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francia nyelv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……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56850"/>
              </p:ext>
            </p:extLst>
          </p:nvPr>
        </p:nvGraphicFramePr>
        <p:xfrm>
          <a:off x="372979" y="1200389"/>
          <a:ext cx="4032747" cy="4536000"/>
        </p:xfrm>
        <a:graphic>
          <a:graphicData uri="http://schemas.openxmlformats.org/drawingml/2006/table">
            <a:tbl>
              <a:tblPr/>
              <a:tblGrid>
                <a:gridCol w="280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33895 </a:t>
                      </a:r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vizsga 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Darabszám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4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Középszint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angol nyelv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14561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német nyelv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történelem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biológia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földrajz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testnevelés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francia nyelv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egészségügy ismeretek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rendészet ismeretek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spanyol nyelv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informatika ismeretek</a:t>
                      </a:r>
                    </a:p>
                  </a:txBody>
                  <a:tcPr marL="7620" marR="7620" marT="762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…..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449094" y="307388"/>
            <a:ext cx="6264275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Érettségi adminisztráció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5175" y="828675"/>
            <a:ext cx="7991475" cy="5059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érettségi szoftver fejlesztése</a:t>
            </a:r>
          </a:p>
          <a:p>
            <a:pPr marL="0" indent="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Az érettségi szoftver jelentős mértékű átalakítására nem volt szükség. </a:t>
            </a:r>
          </a:p>
          <a:p>
            <a:pPr marL="0" indent="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tipikus hiba az adminisztráció során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Korábbi vizsgaeredmények rögzítésének elmaradása, vagy nem megfelelő rögzítése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nyelvvizsga egyenértékűség záradékok nem megfelelő rögzítése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SNI mentességgel megszerzett eredmények nem megfelelő adminisztrációja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iskolai módosítási kérelmek száma 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2015-ben: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1643 kérelem, 2257 vizsgázóra vonatkozóan (637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1106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2016-ben: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1814 kérelem, 1906 vizsgázóra vonatkozóan (685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2080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2017-ban: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1851 kérelem, 3170 vizsgázóra vonatkozóan (476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1032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2018-ben: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1820 kérelem, 2726 vizsgázóra vonatkozóan (497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1105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2019-ban: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</a:t>
            </a:r>
            <a:r>
              <a:rPr lang="hu-HU" sz="1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1716 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kérelem</a:t>
            </a:r>
            <a:r>
              <a:rPr lang="hu-HU" sz="1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2595 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vizsgázóra </a:t>
            </a:r>
            <a:r>
              <a:rPr lang="hu-HU" sz="1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vonatkozóan (492 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alapadatok módosítása: 670 kérelem</a:t>
            </a: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40025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713" y="58738"/>
            <a:ext cx="568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Tanulói észrevételek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0591" y="441928"/>
            <a:ext cx="8785225" cy="5909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Az emelt szintű írásbeli dolgozatok javításával kapcsolatban tett tanulói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észrevételek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száma néhány vizsgatárgy esetében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2015. –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178026"/>
              </p:ext>
            </p:extLst>
          </p:nvPr>
        </p:nvGraphicFramePr>
        <p:xfrm>
          <a:off x="420591" y="1039840"/>
          <a:ext cx="8375844" cy="4747306"/>
        </p:xfrm>
        <a:graphic>
          <a:graphicData uri="http://schemas.openxmlformats.org/drawingml/2006/table">
            <a:tbl>
              <a:tblPr/>
              <a:tblGrid>
                <a:gridCol w="192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0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68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24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6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18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74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1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664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Vizsgatárgy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Beadványok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Írásbeli dolgozatok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Történelem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812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893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859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811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6384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6341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5655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5889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5937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12,72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9,23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15,79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14,59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13,66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Angol nyelv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473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370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493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9768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10178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10241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10562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11741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4,84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3,64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4,64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5,61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4,20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6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Biológia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602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697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5559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5429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5144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5063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5097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12,83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11,13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13,55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11,73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13,03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Matematika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348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483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443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450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396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3685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3766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3514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3339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3459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9,44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12,83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12,61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13,48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11,45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Német nyelv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122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2450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2312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2222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2123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2340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4,98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3,55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4,46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4,29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4,02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Magyar nyelv és irodalom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181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122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1904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1864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1705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1661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1617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9,51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12,29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9,09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7,47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7,54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Informatika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157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198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270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1920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2048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1884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2158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2616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6,98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8,01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8,33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9,18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10,32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Kémia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357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367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411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387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448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3717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3694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3455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3268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3457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9,6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9,94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11,9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11,84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12,96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Fizika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1356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1246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1192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1190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1074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7,45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7,87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8,14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9,58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8,10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Összesen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3413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3239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3713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3665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3713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40472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40862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38972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38937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41665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8,43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7,93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9,53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9,41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8,91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549275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tanulói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323528" y="5445224"/>
            <a:ext cx="8604448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javítás „minősége” állandó, nem változott az egyes vizsgaidőszakokban.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28137"/>
              </p:ext>
            </p:extLst>
          </p:nvPr>
        </p:nvGraphicFramePr>
        <p:xfrm>
          <a:off x="539750" y="1484313"/>
          <a:ext cx="8032778" cy="3888432"/>
        </p:xfrm>
        <a:graphic>
          <a:graphicData uri="http://schemas.openxmlformats.org/drawingml/2006/table">
            <a:tbl>
              <a:tblPr/>
              <a:tblGrid>
                <a:gridCol w="117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Pontszám 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Pontszám 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69,5 %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72,1 %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2018.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0,7 %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2019.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69,5 %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1,4 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ó.potx" id="{C8D4DD39-FC0C-45AF-B26F-0698854920F6}" vid="{078A9908-FF25-47B9-A2B2-B4C483ACC1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endület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31BCF02CD1147A797C06A0EC047C6" ma:contentTypeVersion="2" ma:contentTypeDescription="Új dokumentum létrehozása." ma:contentTypeScope="" ma:versionID="35c3b02466a13777cc8df04c2175910b">
  <xsd:schema xmlns:xsd="http://www.w3.org/2001/XMLSchema" xmlns:xs="http://www.w3.org/2001/XMLSchema" xmlns:p="http://schemas.microsoft.com/office/2006/metadata/properties" xmlns:ns2="8a866707-41e7-4207-aa93-2b9142105529" targetNamespace="http://schemas.microsoft.com/office/2006/metadata/properties" ma:root="true" ma:fieldsID="02f78947ce9ee1c1cbf2b32bce8f4b2d" ns2:_="">
    <xsd:import namespace="8a866707-41e7-4207-aa93-2b91421055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66707-41e7-4207-aa93-2b91421055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46D194-DBDE-4571-A2D8-14F2D422214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83CBC96-86A7-49CB-AA0F-97BFADD1F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66707-41e7-4207-aa93-2b9142105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89D2D-0897-42DB-9D07-197F898FA8E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C9E905C-2259-4694-B5AF-8664F2F6074A}">
  <ds:schemaRefs>
    <ds:schemaRef ds:uri="8a866707-41e7-4207-aa93-2b914210552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gyorsadatok_2017_maj_jun_uj sablon</Template>
  <TotalTime>6437</TotalTime>
  <Words>2552</Words>
  <Application>Microsoft Office PowerPoint</Application>
  <PresentationFormat>Diavetítés a képernyőre (4:3 oldalarány)</PresentationFormat>
  <Paragraphs>1294</Paragraphs>
  <Slides>41</Slides>
  <Notes>14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Times New Roman CE</vt:lpstr>
      <vt:lpstr>Office-téma</vt:lpstr>
      <vt:lpstr>Munkalap</vt:lpstr>
      <vt:lpstr>Diagram</vt:lpstr>
      <vt:lpstr>Microsoft Excel 97–2003-as munkalap</vt:lpstr>
      <vt:lpstr>ÉRETTSÉGI  2019. MÁJUS-JÚNIUS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eredményekről…</vt:lpstr>
      <vt:lpstr>Érettségi vizsgaeredmények</vt:lpstr>
      <vt:lpstr>Az érettségi osztályzatok vizsgatárgyankénti átlagai (középszint)</vt:lpstr>
      <vt:lpstr>Vizsgatárgyankénti érettségi átlagok  %-ban (középszint)</vt:lpstr>
      <vt:lpstr>Az érettségi osztályzatok vizsgatárgyankénti átlagai – szakmai vizsgatárgyak (középszint)</vt:lpstr>
      <vt:lpstr>Az érettségi osztályzatok vizsgatárgyankénti átlagai – szakmai vizsgatárgyak (középszint)</vt:lpstr>
      <vt:lpstr>Az érettségi osztályzatok vizsgatárgyankénti átlagai – szakmai vizsgatárgyak (középszint)</vt:lpstr>
      <vt:lpstr>Az érettségi osztályzatok vizsgatárgyankénti átlagai – szakmai vizsgatárgyak (emelt szint)</vt:lpstr>
      <vt:lpstr>Az érettségi osztályzatok vizsgatárgyankénti átlagai – szakmai vizsgatárgyak (emelt szint)</vt:lpstr>
      <vt:lpstr>A korábbi vizsgarendszer és a középszintű vizsgák osztályzatainak összehasonlítása  korábbi vizsgarendszer  2015. – 2016. – 2017. – 2018. – 2019.</vt:lpstr>
      <vt:lpstr>PowerPoint-bemutató</vt:lpstr>
      <vt:lpstr>PowerPoint-bemutató</vt:lpstr>
      <vt:lpstr>PowerPoint-bemutató</vt:lpstr>
      <vt:lpstr>PowerPoint-bemutató</vt:lpstr>
      <vt:lpstr>PowerPoint-bemutató</vt:lpstr>
      <vt:lpstr>* Korábbi vizsgaidőszakokban „szakközépiskola” ** Két éves érettségire felkészítő képzés </vt:lpstr>
      <vt:lpstr>Az egyes vizsgázói rétegek átlageredményeinek összehasonlítása  %-ban, emelt szinten 2017. – 2018. – 2019.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okev.hu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CÍMSOR</dc:title>
  <dc:creator>Vaszil Orsolya</dc:creator>
  <cp:lastModifiedBy>Darnai Mária</cp:lastModifiedBy>
  <cp:revision>649</cp:revision>
  <dcterms:created xsi:type="dcterms:W3CDTF">2017-06-22T09:21:28Z</dcterms:created>
  <dcterms:modified xsi:type="dcterms:W3CDTF">2019-07-22T07:37:17Z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0x01010063A31BCF02CD1147A797C06A0EC047C6</vt:lpwstr>
  </property>
</Properties>
</file>