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notesMasterIdLst>
    <p:notesMasterId r:id="rId39"/>
  </p:notesMasterIdLst>
  <p:handoutMasterIdLst>
    <p:handoutMasterId r:id="rId40"/>
  </p:handoutMasterIdLst>
  <p:sldIdLst>
    <p:sldId id="265" r:id="rId2"/>
    <p:sldId id="328" r:id="rId3"/>
    <p:sldId id="329" r:id="rId4"/>
    <p:sldId id="365" r:id="rId5"/>
    <p:sldId id="389" r:id="rId6"/>
    <p:sldId id="332" r:id="rId7"/>
    <p:sldId id="279" r:id="rId8"/>
    <p:sldId id="333" r:id="rId9"/>
    <p:sldId id="325" r:id="rId10"/>
    <p:sldId id="326" r:id="rId11"/>
    <p:sldId id="284" r:id="rId12"/>
    <p:sldId id="266" r:id="rId13"/>
    <p:sldId id="290" r:id="rId14"/>
    <p:sldId id="339" r:id="rId15"/>
    <p:sldId id="291" r:id="rId16"/>
    <p:sldId id="366" r:id="rId17"/>
    <p:sldId id="367" r:id="rId18"/>
    <p:sldId id="368" r:id="rId19"/>
    <p:sldId id="369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83" r:id="rId34"/>
    <p:sldId id="384" r:id="rId35"/>
    <p:sldId id="385" r:id="rId36"/>
    <p:sldId id="386" r:id="rId37"/>
    <p:sldId id="387" r:id="rId38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Szerző" initials="S" lastIdx="45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33CC33"/>
    <a:srgbClr val="FFFF00"/>
    <a:srgbClr val="99CCFF"/>
    <a:srgbClr val="7DC7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95287" autoAdjust="0"/>
  </p:normalViewPr>
  <p:slideViewPr>
    <p:cSldViewPr>
      <p:cViewPr varScale="1">
        <p:scale>
          <a:sx n="84" d="100"/>
          <a:sy n="84" d="100"/>
        </p:scale>
        <p:origin x="96" y="498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notesViewPr>
    <p:cSldViewPr>
      <p:cViewPr varScale="1">
        <p:scale>
          <a:sx n="82" d="100"/>
          <a:sy n="82" d="100"/>
        </p:scale>
        <p:origin x="-1974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2" Type="http://schemas.openxmlformats.org/officeDocument/2006/relationships/slide" Target="slides/slide5.xml"/><Relationship Id="rId1" Type="http://schemas.openxmlformats.org/officeDocument/2006/relationships/slide" Target="slides/slide1.xml"/><Relationship Id="rId6" Type="http://schemas.openxmlformats.org/officeDocument/2006/relationships/slide" Target="slides/slide19.xml"/><Relationship Id="rId5" Type="http://schemas.openxmlformats.org/officeDocument/2006/relationships/slide" Target="slides/slide12.xml"/><Relationship Id="rId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kp-file\kozos\KPF\KPKO\&#201;retts&#233;gi\&#201;retts&#233;gi_2012_m&#225;j_j&#250;n\Prezent&#225;ci&#243;\Prezent&#225;ci&#243;s%20diasor\diagram_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kp-file\kozos\KPF\KPKO\&#201;retts&#233;gi\&#201;retts&#233;gi_2014_m&#225;j_j&#250;n\Prezent&#225;ci&#243;\diagram_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kp-file\kozos\KPF\KPKO\&#201;retts&#233;gi\&#201;retts&#233;gi_2014_m&#225;j_j&#250;n\Prezent&#225;ci&#243;\diagram_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kp-file\kozos\KPF\KPKO\&#201;retts&#233;gi\&#201;retts&#233;gi_2014_m&#225;j_j&#250;n\Prezent&#225;ci&#243;\diagram_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kp-file\kozos\KPF\KPKO\&#201;retts&#233;gi\&#201;retts&#233;gi_2015_m&#225;j-j&#250;n\Prezent&#225;ci&#243;\diagram_1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kp-file\kozos\KPF\KPKO\&#201;retts&#233;gi\&#201;retts&#233;gi_2016_m&#225;j_j&#250;n\Prezent&#225;ci&#243;\diagram_1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49597103589879"/>
          <c:y val="0"/>
          <c:w val="0.80413505253229933"/>
          <c:h val="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42027247517161193"/>
          <c:y val="0.73309076769248982"/>
          <c:w val="0.27194581865631479"/>
          <c:h val="0.25280917860978408"/>
        </c:manualLayout>
      </c:layout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.38145047208865857"/>
          <c:y val="0.71792604439300356"/>
          <c:w val="0.25121976643203953"/>
          <c:h val="0.26676140922613523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58522503063408"/>
          <c:y val="0"/>
          <c:w val="0.75061891212693965"/>
          <c:h val="0.9587220805253318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40772497871191532"/>
          <c:y val="0.74344044515148699"/>
          <c:w val="0.2197075744044529"/>
          <c:h val="0.2561216602410608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hu-H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538541317263749"/>
          <c:y val="0"/>
          <c:w val="0.70732498431179769"/>
          <c:h val="0.90311287177054456"/>
        </c:manualLayout>
      </c:layout>
      <c:pie3DChart>
        <c:varyColors val="1"/>
        <c:ser>
          <c:idx val="0"/>
          <c:order val="0"/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D6C3-4A7C-8A03-E547E63A0933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6C3-4A7C-8A03-E547E63A0933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D6C3-4A7C-8A03-E547E63A0933}"/>
              </c:ext>
            </c:extLst>
          </c:dPt>
          <c:cat>
            <c:strRef>
              <c:f>Munka1!$B$1:$E$1</c:f>
              <c:strCache>
                <c:ptCount val="4"/>
                <c:pt idx="0">
                  <c:v>Kiegészítő</c:v>
                </c:pt>
                <c:pt idx="1">
                  <c:v>Ismétlő </c:v>
                </c:pt>
                <c:pt idx="2">
                  <c:v>Szintemelő</c:v>
                </c:pt>
                <c:pt idx="3">
                  <c:v>Előrehozott</c:v>
                </c:pt>
              </c:strCache>
            </c:strRef>
          </c:cat>
          <c:val>
            <c:numRef>
              <c:f>Munka1!$B$2:$E$2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6C3-4A7C-8A03-E547E63A09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0635-46C5-9A4B-97B5C478C212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635-46C5-9A4B-97B5C478C212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0635-46C5-9A4B-97B5C478C212}"/>
              </c:ext>
            </c:extLst>
          </c:dPt>
          <c:cat>
            <c:strRef>
              <c:f>Munka1!$B$1:$E$1</c:f>
              <c:strCache>
                <c:ptCount val="4"/>
                <c:pt idx="0">
                  <c:v>Kiegészítő</c:v>
                </c:pt>
                <c:pt idx="1">
                  <c:v>Ismétlő </c:v>
                </c:pt>
                <c:pt idx="2">
                  <c:v>Szintemelő</c:v>
                </c:pt>
                <c:pt idx="3">
                  <c:v>Előrehozott</c:v>
                </c:pt>
              </c:strCache>
            </c:strRef>
          </c:cat>
          <c:val>
            <c:numRef>
              <c:f>Munka1!$B$2:$E$2</c:f>
              <c:numCache>
                <c:formatCode>General</c:formatCode>
                <c:ptCount val="4"/>
                <c:pt idx="0">
                  <c:v>4899</c:v>
                </c:pt>
                <c:pt idx="1">
                  <c:v>9295</c:v>
                </c:pt>
                <c:pt idx="2">
                  <c:v>8232</c:v>
                </c:pt>
                <c:pt idx="3">
                  <c:v>32694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635-46C5-9A4B-97B5C478C2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13863003593658699"/>
          <c:y val="0.69683472659047518"/>
          <c:w val="0.47555523586953152"/>
          <c:h val="0.30316527340952532"/>
        </c:manualLayout>
      </c:layout>
      <c:overlay val="0"/>
    </c:legend>
    <c:plotVisOnly val="1"/>
    <c:dispBlanksAs val="zero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image" Target="../media/image59.emf"/><Relationship Id="rId4" Type="http://schemas.openxmlformats.org/officeDocument/2006/relationships/image" Target="../media/image62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Relationship Id="rId4" Type="http://schemas.openxmlformats.org/officeDocument/2006/relationships/image" Target="../media/image66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image" Target="../media/image67.emf"/><Relationship Id="rId4" Type="http://schemas.openxmlformats.org/officeDocument/2006/relationships/image" Target="../media/image70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image" Target="../media/image73.emf"/><Relationship Id="rId4" Type="http://schemas.openxmlformats.org/officeDocument/2006/relationships/image" Target="../media/image76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image" Target="../media/image77.emf"/><Relationship Id="rId4" Type="http://schemas.openxmlformats.org/officeDocument/2006/relationships/image" Target="../media/image80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image" Target="../media/image81.emf"/><Relationship Id="rId4" Type="http://schemas.openxmlformats.org/officeDocument/2006/relationships/image" Target="../media/image84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image" Target="../media/image85.emf"/><Relationship Id="rId4" Type="http://schemas.openxmlformats.org/officeDocument/2006/relationships/image" Target="../media/image88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image" Target="../media/image89.emf"/><Relationship Id="rId4" Type="http://schemas.openxmlformats.org/officeDocument/2006/relationships/image" Target="../media/image92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94.emf"/><Relationship Id="rId1" Type="http://schemas.openxmlformats.org/officeDocument/2006/relationships/image" Target="../media/image93.emf"/><Relationship Id="rId5" Type="http://schemas.openxmlformats.org/officeDocument/2006/relationships/image" Target="../media/image97.emf"/><Relationship Id="rId4" Type="http://schemas.openxmlformats.org/officeDocument/2006/relationships/image" Target="../media/image9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99.emf"/><Relationship Id="rId1" Type="http://schemas.openxmlformats.org/officeDocument/2006/relationships/image" Target="../media/image98.emf"/><Relationship Id="rId5" Type="http://schemas.openxmlformats.org/officeDocument/2006/relationships/image" Target="../media/image102.emf"/><Relationship Id="rId4" Type="http://schemas.openxmlformats.org/officeDocument/2006/relationships/image" Target="../media/image10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Relationship Id="rId9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Relationship Id="rId9" Type="http://schemas.openxmlformats.org/officeDocument/2006/relationships/image" Target="../media/image4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2D57A34-C0C5-414B-9A15-C1541D32E6C1}" type="datetimeFigureOut">
              <a:rPr lang="hu-HU"/>
              <a:pPr>
                <a:defRPr/>
              </a:pPr>
              <a:t>2016.07.13.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862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C8C1E91-647C-497D-9996-0521CAC0AF1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1439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9862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7DE2DD7-EB53-4CC6-B999-D29734565412}" type="datetimeFigureOut">
              <a:rPr lang="hu-HU"/>
              <a:pPr>
                <a:defRPr/>
              </a:pPr>
              <a:t>2016.07.13.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8845" y="4714137"/>
            <a:ext cx="5439987" cy="4468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9862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43E7F72-48B0-4A1B-9C54-5948EC3FAC7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7226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096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8D0A446-9F68-4AFE-9302-19509C3D1E17}" type="slidenum">
              <a:rPr lang="hu-HU" smtClean="0">
                <a:latin typeface="Arial" charset="0"/>
              </a:rPr>
              <a:pPr>
                <a:defRPr/>
              </a:pPr>
              <a:t>1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96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50180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22A288F-4295-46E2-83CA-6346E982D3D6}" type="slidenum">
              <a:rPr lang="hu-HU" smtClean="0">
                <a:latin typeface="Arial" charset="0"/>
              </a:rPr>
              <a:pPr>
                <a:defRPr/>
              </a:pPr>
              <a:t>10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261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5120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6086F81-5563-4737-8C81-91D8A2BC355D}" type="slidenum">
              <a:rPr lang="hu-HU" smtClean="0">
                <a:latin typeface="Arial" charset="0"/>
              </a:rPr>
              <a:pPr>
                <a:defRPr/>
              </a:pPr>
              <a:t>11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7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5222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2EE12FC-80D0-466D-B56F-09FD98A9621D}" type="slidenum">
              <a:rPr lang="hu-HU" smtClean="0">
                <a:latin typeface="Arial" charset="0"/>
              </a:rPr>
              <a:pPr>
                <a:defRPr/>
              </a:pPr>
              <a:t>12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808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  <p:sp>
        <p:nvSpPr>
          <p:cNvPr id="53252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E1F36FA-4BBE-4FBD-8097-B998FF6AFF20}" type="slidenum">
              <a:rPr lang="hu-HU" smtClean="0">
                <a:latin typeface="Arial" charset="0"/>
              </a:rPr>
              <a:pPr>
                <a:defRPr/>
              </a:pPr>
              <a:t>13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57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  <p:sp>
        <p:nvSpPr>
          <p:cNvPr id="5427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F0836A6-CDB5-441F-A4C1-B8FB9A7D2206}" type="slidenum">
              <a:rPr lang="hu-HU" smtClean="0">
                <a:latin typeface="Arial" charset="0"/>
              </a:rPr>
              <a:pPr>
                <a:defRPr/>
              </a:pPr>
              <a:t>14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008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55300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D68FEF5-B2FA-4BAA-9B98-DF6BB2D96393}" type="slidenum">
              <a:rPr lang="hu-HU" smtClean="0">
                <a:latin typeface="Arial" charset="0"/>
              </a:rPr>
              <a:pPr>
                <a:defRPr/>
              </a:pPr>
              <a:t>15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000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  <p:sp>
        <p:nvSpPr>
          <p:cNvPr id="5632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0A75C57-E7DF-4090-9FB0-39091E01F64E}" type="slidenum">
              <a:rPr lang="hu-HU" smtClean="0">
                <a:latin typeface="Arial" charset="0"/>
              </a:rPr>
              <a:pPr>
                <a:defRPr/>
              </a:pPr>
              <a:t>16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2759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573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F2DB757-E500-41C4-BDA5-5189C6DD1ED6}" type="slidenum">
              <a:rPr lang="hu-HU" smtClean="0">
                <a:latin typeface="Arial" charset="0"/>
              </a:rPr>
              <a:pPr>
                <a:defRPr/>
              </a:pPr>
              <a:t>17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28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dirty="0" smtClean="0"/>
          </a:p>
        </p:txBody>
      </p:sp>
      <p:sp>
        <p:nvSpPr>
          <p:cNvPr id="58372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AF65D51-7873-4657-B882-608AD46B7091}" type="slidenum">
              <a:rPr lang="hu-HU" smtClean="0">
                <a:latin typeface="Arial" charset="0"/>
              </a:rPr>
              <a:pPr>
                <a:defRPr/>
              </a:pPr>
              <a:t>18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3274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5939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21177DD-9A9B-4C6E-9354-DB6B67660910}" type="slidenum">
              <a:rPr lang="hu-HU" smtClean="0">
                <a:latin typeface="Arial" charset="0"/>
              </a:rPr>
              <a:pPr>
                <a:defRPr/>
              </a:pPr>
              <a:t>19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515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198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555C0FE-F734-4EB5-B1AD-63261AD23727}" type="slidenum">
              <a:rPr lang="hu-HU" smtClean="0">
                <a:latin typeface="Arial" charset="0"/>
              </a:rPr>
              <a:pPr>
                <a:defRPr/>
              </a:pPr>
              <a:t>2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1839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60420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A306C39-8263-4E0D-9E03-511A7F2CE1C3}" type="slidenum">
              <a:rPr lang="hu-HU" smtClean="0">
                <a:latin typeface="Arial" charset="0"/>
              </a:rPr>
              <a:pPr>
                <a:defRPr/>
              </a:pPr>
              <a:t>20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6099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6144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6D29B22-ACB8-4726-A830-C975E81FB6CB}" type="slidenum">
              <a:rPr lang="hu-HU" smtClean="0">
                <a:latin typeface="Arial" charset="0"/>
              </a:rPr>
              <a:pPr>
                <a:defRPr/>
              </a:pPr>
              <a:t>21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1872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  <p:sp>
        <p:nvSpPr>
          <p:cNvPr id="6246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C01F745-6831-4D83-8ACA-BAF3AB80EF09}" type="slidenum">
              <a:rPr lang="hu-HU" smtClean="0">
                <a:latin typeface="Arial" charset="0"/>
              </a:rPr>
              <a:pPr>
                <a:defRPr/>
              </a:pPr>
              <a:t>22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849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63492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9597495-E214-4052-8543-811579411368}" type="slidenum">
              <a:rPr lang="hu-HU" smtClean="0">
                <a:latin typeface="Arial" charset="0"/>
              </a:rPr>
              <a:pPr>
                <a:defRPr/>
              </a:pPr>
              <a:t>23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2288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6451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F3174B3-49E6-476C-8428-CB008404A12B}" type="slidenum">
              <a:rPr lang="hu-HU" smtClean="0">
                <a:latin typeface="Arial" charset="0"/>
              </a:rPr>
              <a:pPr>
                <a:defRPr/>
              </a:pPr>
              <a:t>24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9756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65540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C08CD9D-8E81-4A92-8B85-777F3A4C009D}" type="slidenum">
              <a:rPr lang="hu-HU" smtClean="0">
                <a:latin typeface="Arial" charset="0"/>
              </a:rPr>
              <a:pPr>
                <a:defRPr/>
              </a:pPr>
              <a:t>25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984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6656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2A442A9-C7BA-4790-85EA-EA21343C9E8C}" type="slidenum">
              <a:rPr lang="hu-HU" smtClean="0">
                <a:latin typeface="Arial" charset="0"/>
              </a:rPr>
              <a:pPr>
                <a:defRPr/>
              </a:pPr>
              <a:t>26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4311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6758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5B5F827-F457-4B1F-B6E7-3FBB4A80726E}" type="slidenum">
              <a:rPr lang="hu-HU" smtClean="0">
                <a:latin typeface="Arial" charset="0"/>
              </a:rPr>
              <a:pPr>
                <a:defRPr/>
              </a:pPr>
              <a:t>27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2361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68612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8B7FDE-ABE3-4569-A5D1-914F25E732AB}" type="slidenum">
              <a:rPr lang="hu-HU" smtClean="0">
                <a:latin typeface="Arial" charset="0"/>
              </a:rPr>
              <a:pPr>
                <a:defRPr/>
              </a:pPr>
              <a:t>28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4248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6963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9481673-BA30-4E00-AF03-61B53F32E600}" type="slidenum">
              <a:rPr lang="hu-HU" smtClean="0">
                <a:latin typeface="Arial" charset="0"/>
              </a:rPr>
              <a:pPr>
                <a:defRPr/>
              </a:pPr>
              <a:t>29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11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3012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203EF60-E87E-4EFA-B1C8-229389A5BFBE}" type="slidenum">
              <a:rPr lang="hu-HU" smtClean="0">
                <a:latin typeface="Arial" charset="0"/>
              </a:rPr>
              <a:pPr>
                <a:defRPr/>
              </a:pPr>
              <a:t>3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0720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70660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F3CA4A7-A6E7-4B4D-8892-54022822E642}" type="slidenum">
              <a:rPr lang="hu-HU" smtClean="0">
                <a:latin typeface="Arial" charset="0"/>
              </a:rPr>
              <a:pPr>
                <a:defRPr/>
              </a:pPr>
              <a:t>30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9460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7168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EF90BF1-BA17-4321-839B-3D65C052B728}" type="slidenum">
              <a:rPr lang="hu-HU" smtClean="0">
                <a:latin typeface="Arial" charset="0"/>
              </a:rPr>
              <a:pPr>
                <a:defRPr/>
              </a:pPr>
              <a:t>31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8636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7270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66E37A0-6536-419C-A8BD-B92AAB28CA32}" type="slidenum">
              <a:rPr lang="hu-HU" smtClean="0">
                <a:latin typeface="Arial" charset="0"/>
              </a:rPr>
              <a:pPr>
                <a:defRPr/>
              </a:pPr>
              <a:t>32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3115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73732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0080B0B-6B19-4E7E-AD18-B6D37FA21BAF}" type="slidenum">
              <a:rPr lang="hu-HU" smtClean="0">
                <a:latin typeface="Arial" charset="0"/>
              </a:rPr>
              <a:pPr>
                <a:defRPr/>
              </a:pPr>
              <a:t>33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6265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7475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CEE6129-AAAE-498F-8745-7404C9DACA83}" type="slidenum">
              <a:rPr lang="hu-HU" smtClean="0">
                <a:latin typeface="Arial" charset="0"/>
              </a:rPr>
              <a:pPr>
                <a:defRPr/>
              </a:pPr>
              <a:t>34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2476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  <p:sp>
        <p:nvSpPr>
          <p:cNvPr id="75780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726FBB8-BBFE-4F08-85D2-1B92F4BCAA3C}" type="slidenum">
              <a:rPr lang="hu-HU" smtClean="0">
                <a:latin typeface="Arial" charset="0"/>
              </a:rPr>
              <a:pPr>
                <a:defRPr/>
              </a:pPr>
              <a:t>35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0873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7680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B37CA1F-37CC-4119-9053-F9D6D1FB9D83}" type="slidenum">
              <a:rPr lang="hu-HU" smtClean="0">
                <a:latin typeface="Arial" charset="0"/>
              </a:rPr>
              <a:pPr>
                <a:defRPr/>
              </a:pPr>
              <a:t>36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3254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7782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EAA39A6-3393-48B7-80FC-7BED002EB5D6}" type="slidenum">
              <a:rPr lang="hu-HU" smtClean="0">
                <a:latin typeface="Arial" charset="0"/>
              </a:rPr>
              <a:pPr>
                <a:defRPr/>
              </a:pPr>
              <a:t>37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77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403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3E9A43B-DC4A-49AF-90BA-2E0358F170DE}" type="slidenum">
              <a:rPr lang="hu-HU" smtClean="0">
                <a:latin typeface="Arial" charset="0"/>
              </a:rPr>
              <a:pPr>
                <a:defRPr/>
              </a:pPr>
              <a:t>4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238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5060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9F6C764-1C7A-442E-9081-623F952E58E1}" type="slidenum">
              <a:rPr lang="hu-HU" smtClean="0">
                <a:latin typeface="Arial" charset="0"/>
              </a:rPr>
              <a:pPr>
                <a:defRPr/>
              </a:pPr>
              <a:t>5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18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  <p:sp>
        <p:nvSpPr>
          <p:cNvPr id="4608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8655946-2808-4740-A7BC-5A554316A691}" type="slidenum">
              <a:rPr lang="hu-HU" smtClean="0">
                <a:latin typeface="Arial" charset="0"/>
              </a:rPr>
              <a:pPr>
                <a:defRPr/>
              </a:pPr>
              <a:t>6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932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710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7779B91-6EB6-43EA-8C75-9F36E6C919DC}" type="slidenum">
              <a:rPr lang="hu-HU" smtClean="0">
                <a:latin typeface="Arial" charset="0"/>
              </a:rPr>
              <a:pPr>
                <a:defRPr/>
              </a:pPr>
              <a:t>7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010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8132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CB85D70-B7B3-4ABE-A431-C282ACB1FE09}" type="slidenum">
              <a:rPr lang="hu-HU" smtClean="0">
                <a:latin typeface="Arial" charset="0"/>
              </a:rPr>
              <a:pPr>
                <a:defRPr/>
              </a:pPr>
              <a:t>8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426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  <p:sp>
        <p:nvSpPr>
          <p:cNvPr id="4915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F92BF04-2D42-492B-A702-B0A9B95EE446}" type="slidenum">
              <a:rPr lang="hu-HU" smtClean="0">
                <a:latin typeface="Arial" charset="0"/>
              </a:rPr>
              <a:pPr>
                <a:defRPr/>
              </a:pPr>
              <a:t>9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994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4F477-E5DE-4C32-AB01-542E7380A20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812F9-56A5-42A5-9271-FA04591F5E7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DB8DD-4AE4-4879-A1B1-270E3AEBC54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3E2C4-0C0D-4E1F-96A1-E070CE0A761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271EA-7867-4F2E-9E7C-0DB85E350E5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82B6C-CBD6-45A3-9E8E-66643840008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D4BCD-7791-414F-942E-C20041AA2F9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FA696-47CA-43A5-92CD-E7DA9AADEC0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F31C3-90E6-44A1-BE3D-6B294D9AF6F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E318C-3B07-4DE1-9516-C496D7C4DA5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A8341-1DA9-44FD-BD5A-CA6722269E4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04471-5E74-4BFA-AC9F-1D2E55AE9AE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E5D48-B2C3-4DDA-AF00-9687CBB18FF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DFA3C-1E66-4B65-B6A2-40DE328BF1F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E2A572C-F61B-4D67-8A22-FD0B0D40F56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8.emf"/><Relationship Id="rId18" Type="http://schemas.openxmlformats.org/officeDocument/2006/relationships/oleObject" Target="../embeddings/oleObject13.bin"/><Relationship Id="rId3" Type="http://schemas.openxmlformats.org/officeDocument/2006/relationships/notesSlide" Target="../notesSlides/notesSlide19.xml"/><Relationship Id="rId21" Type="http://schemas.openxmlformats.org/officeDocument/2006/relationships/image" Target="../media/image22.emf"/><Relationship Id="rId7" Type="http://schemas.openxmlformats.org/officeDocument/2006/relationships/image" Target="../media/image15.e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20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7.emf"/><Relationship Id="rId5" Type="http://schemas.openxmlformats.org/officeDocument/2006/relationships/image" Target="../media/image14.emf"/><Relationship Id="rId15" Type="http://schemas.openxmlformats.org/officeDocument/2006/relationships/image" Target="../media/image19.emf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21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6.emf"/><Relationship Id="rId1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7.emf"/><Relationship Id="rId18" Type="http://schemas.openxmlformats.org/officeDocument/2006/relationships/oleObject" Target="../embeddings/oleObject22.bin"/><Relationship Id="rId3" Type="http://schemas.openxmlformats.org/officeDocument/2006/relationships/notesSlide" Target="../notesSlides/notesSlide20.xml"/><Relationship Id="rId21" Type="http://schemas.openxmlformats.org/officeDocument/2006/relationships/image" Target="../media/image31.emf"/><Relationship Id="rId7" Type="http://schemas.openxmlformats.org/officeDocument/2006/relationships/image" Target="../media/image24.e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29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21.bin"/><Relationship Id="rId20" Type="http://schemas.openxmlformats.org/officeDocument/2006/relationships/oleObject" Target="../embeddings/oleObject23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6.emf"/><Relationship Id="rId5" Type="http://schemas.openxmlformats.org/officeDocument/2006/relationships/image" Target="../media/image23.emf"/><Relationship Id="rId15" Type="http://schemas.openxmlformats.org/officeDocument/2006/relationships/image" Target="../media/image28.emf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30.e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5.emf"/><Relationship Id="rId14" Type="http://schemas.openxmlformats.org/officeDocument/2006/relationships/oleObject" Target="../embeddings/oleObject2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36.emf"/><Relationship Id="rId18" Type="http://schemas.openxmlformats.org/officeDocument/2006/relationships/oleObject" Target="../embeddings/oleObject31.bin"/><Relationship Id="rId3" Type="http://schemas.openxmlformats.org/officeDocument/2006/relationships/notesSlide" Target="../notesSlides/notesSlide21.xml"/><Relationship Id="rId21" Type="http://schemas.openxmlformats.org/officeDocument/2006/relationships/image" Target="../media/image40.emf"/><Relationship Id="rId7" Type="http://schemas.openxmlformats.org/officeDocument/2006/relationships/image" Target="../media/image33.e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38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30.bin"/><Relationship Id="rId20" Type="http://schemas.openxmlformats.org/officeDocument/2006/relationships/oleObject" Target="../embeddings/oleObject32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5.emf"/><Relationship Id="rId5" Type="http://schemas.openxmlformats.org/officeDocument/2006/relationships/image" Target="../media/image32.emf"/><Relationship Id="rId15" Type="http://schemas.openxmlformats.org/officeDocument/2006/relationships/image" Target="../media/image37.emf"/><Relationship Id="rId10" Type="http://schemas.openxmlformats.org/officeDocument/2006/relationships/oleObject" Target="../embeddings/oleObject27.bin"/><Relationship Id="rId19" Type="http://schemas.openxmlformats.org/officeDocument/2006/relationships/image" Target="../media/image39.e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4.emf"/><Relationship Id="rId14" Type="http://schemas.openxmlformats.org/officeDocument/2006/relationships/oleObject" Target="../embeddings/oleObject29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45.e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2.emf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44.emf"/><Relationship Id="rId5" Type="http://schemas.openxmlformats.org/officeDocument/2006/relationships/image" Target="../media/image41.emf"/><Relationship Id="rId15" Type="http://schemas.openxmlformats.org/officeDocument/2006/relationships/image" Target="../media/image46.e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43.emf"/><Relationship Id="rId14" Type="http://schemas.openxmlformats.org/officeDocument/2006/relationships/oleObject" Target="../embeddings/oleObject38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51.e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8.emf"/><Relationship Id="rId12" Type="http://schemas.openxmlformats.org/officeDocument/2006/relationships/oleObject" Target="../embeddings/oleObject4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50.emf"/><Relationship Id="rId5" Type="http://schemas.openxmlformats.org/officeDocument/2006/relationships/image" Target="../media/image47.emf"/><Relationship Id="rId15" Type="http://schemas.openxmlformats.org/officeDocument/2006/relationships/image" Target="../media/image52.e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9.emf"/><Relationship Id="rId14" Type="http://schemas.openxmlformats.org/officeDocument/2006/relationships/oleObject" Target="../embeddings/oleObject44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57.emf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54.emf"/><Relationship Id="rId12" Type="http://schemas.openxmlformats.org/officeDocument/2006/relationships/oleObject" Target="../embeddings/oleObject4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56.emf"/><Relationship Id="rId5" Type="http://schemas.openxmlformats.org/officeDocument/2006/relationships/image" Target="../media/image53.emf"/><Relationship Id="rId15" Type="http://schemas.openxmlformats.org/officeDocument/2006/relationships/image" Target="../media/image58.emf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55.emf"/><Relationship Id="rId14" Type="http://schemas.openxmlformats.org/officeDocument/2006/relationships/oleObject" Target="../embeddings/oleObject50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60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62.emf"/><Relationship Id="rId5" Type="http://schemas.openxmlformats.org/officeDocument/2006/relationships/image" Target="../media/image59.emf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51.bin"/><Relationship Id="rId9" Type="http://schemas.openxmlformats.org/officeDocument/2006/relationships/image" Target="../media/image61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64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66.emf"/><Relationship Id="rId5" Type="http://schemas.openxmlformats.org/officeDocument/2006/relationships/image" Target="../media/image63.emf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5.bin"/><Relationship Id="rId9" Type="http://schemas.openxmlformats.org/officeDocument/2006/relationships/image" Target="../media/image65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68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70.emf"/><Relationship Id="rId5" Type="http://schemas.openxmlformats.org/officeDocument/2006/relationships/image" Target="../media/image67.emf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9.bin"/><Relationship Id="rId9" Type="http://schemas.openxmlformats.org/officeDocument/2006/relationships/image" Target="../media/image6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72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71.emf"/><Relationship Id="rId4" Type="http://schemas.openxmlformats.org/officeDocument/2006/relationships/oleObject" Target="../embeddings/oleObject63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74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76.emf"/><Relationship Id="rId5" Type="http://schemas.openxmlformats.org/officeDocument/2006/relationships/image" Target="../media/image73.emf"/><Relationship Id="rId10" Type="http://schemas.openxmlformats.org/officeDocument/2006/relationships/oleObject" Target="../embeddings/oleObject68.bin"/><Relationship Id="rId4" Type="http://schemas.openxmlformats.org/officeDocument/2006/relationships/oleObject" Target="../embeddings/oleObject65.bin"/><Relationship Id="rId9" Type="http://schemas.openxmlformats.org/officeDocument/2006/relationships/image" Target="../media/image75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78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80.emf"/><Relationship Id="rId5" Type="http://schemas.openxmlformats.org/officeDocument/2006/relationships/image" Target="../media/image77.emf"/><Relationship Id="rId10" Type="http://schemas.openxmlformats.org/officeDocument/2006/relationships/oleObject" Target="../embeddings/oleObject72.bin"/><Relationship Id="rId4" Type="http://schemas.openxmlformats.org/officeDocument/2006/relationships/oleObject" Target="../embeddings/oleObject69.bin"/><Relationship Id="rId9" Type="http://schemas.openxmlformats.org/officeDocument/2006/relationships/image" Target="../media/image79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82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84.emf"/><Relationship Id="rId5" Type="http://schemas.openxmlformats.org/officeDocument/2006/relationships/image" Target="../media/image81.emf"/><Relationship Id="rId10" Type="http://schemas.openxmlformats.org/officeDocument/2006/relationships/oleObject" Target="../embeddings/oleObject76.bin"/><Relationship Id="rId4" Type="http://schemas.openxmlformats.org/officeDocument/2006/relationships/oleObject" Target="../embeddings/oleObject73.bin"/><Relationship Id="rId9" Type="http://schemas.openxmlformats.org/officeDocument/2006/relationships/image" Target="../media/image83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86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8.bin"/><Relationship Id="rId11" Type="http://schemas.openxmlformats.org/officeDocument/2006/relationships/image" Target="../media/image88.emf"/><Relationship Id="rId5" Type="http://schemas.openxmlformats.org/officeDocument/2006/relationships/image" Target="../media/image85.emf"/><Relationship Id="rId10" Type="http://schemas.openxmlformats.org/officeDocument/2006/relationships/oleObject" Target="../embeddings/oleObject80.bin"/><Relationship Id="rId4" Type="http://schemas.openxmlformats.org/officeDocument/2006/relationships/oleObject" Target="../embeddings/oleObject77.bin"/><Relationship Id="rId9" Type="http://schemas.openxmlformats.org/officeDocument/2006/relationships/image" Target="../media/image87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90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82.bin"/><Relationship Id="rId11" Type="http://schemas.openxmlformats.org/officeDocument/2006/relationships/image" Target="../media/image92.emf"/><Relationship Id="rId5" Type="http://schemas.openxmlformats.org/officeDocument/2006/relationships/image" Target="../media/image89.emf"/><Relationship Id="rId10" Type="http://schemas.openxmlformats.org/officeDocument/2006/relationships/oleObject" Target="../embeddings/oleObject84.bin"/><Relationship Id="rId4" Type="http://schemas.openxmlformats.org/officeDocument/2006/relationships/oleObject" Target="../embeddings/oleObject81.bin"/><Relationship Id="rId9" Type="http://schemas.openxmlformats.org/officeDocument/2006/relationships/image" Target="../media/image91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image" Target="../media/image97.emf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94.emf"/><Relationship Id="rId12" Type="http://schemas.openxmlformats.org/officeDocument/2006/relationships/oleObject" Target="../embeddings/oleObject8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86.bin"/><Relationship Id="rId11" Type="http://schemas.openxmlformats.org/officeDocument/2006/relationships/image" Target="../media/image96.emf"/><Relationship Id="rId5" Type="http://schemas.openxmlformats.org/officeDocument/2006/relationships/image" Target="../media/image93.emf"/><Relationship Id="rId10" Type="http://schemas.openxmlformats.org/officeDocument/2006/relationships/oleObject" Target="../embeddings/oleObject88.bin"/><Relationship Id="rId4" Type="http://schemas.openxmlformats.org/officeDocument/2006/relationships/oleObject" Target="../embeddings/oleObject85.bin"/><Relationship Id="rId9" Type="http://schemas.openxmlformats.org/officeDocument/2006/relationships/image" Target="../media/image95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13" Type="http://schemas.openxmlformats.org/officeDocument/2006/relationships/image" Target="../media/image102.emf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99.emf"/><Relationship Id="rId12" Type="http://schemas.openxmlformats.org/officeDocument/2006/relationships/oleObject" Target="../embeddings/oleObject9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91.bin"/><Relationship Id="rId11" Type="http://schemas.openxmlformats.org/officeDocument/2006/relationships/image" Target="../media/image101.emf"/><Relationship Id="rId5" Type="http://schemas.openxmlformats.org/officeDocument/2006/relationships/image" Target="../media/image98.emf"/><Relationship Id="rId10" Type="http://schemas.openxmlformats.org/officeDocument/2006/relationships/oleObject" Target="../embeddings/oleObject93.bin"/><Relationship Id="rId4" Type="http://schemas.openxmlformats.org/officeDocument/2006/relationships/oleObject" Target="../embeddings/oleObject90.bin"/><Relationship Id="rId9" Type="http://schemas.openxmlformats.org/officeDocument/2006/relationships/image" Target="../media/image10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8"/>
          <p:cNvSpPr>
            <a:spLocks noChangeArrowheads="1" noChangeShapeType="1" noTextEdit="1"/>
          </p:cNvSpPr>
          <p:nvPr/>
        </p:nvSpPr>
        <p:spPr bwMode="auto">
          <a:xfrm>
            <a:off x="2268538" y="1484313"/>
            <a:ext cx="4822825" cy="30257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hu-HU" sz="3600" kern="10" dirty="0">
                <a:latin typeface="Arial Black"/>
              </a:rPr>
              <a:t>ÉRETTSÉGI </a:t>
            </a:r>
          </a:p>
          <a:p>
            <a:pPr algn="ctr"/>
            <a:r>
              <a:rPr lang="hu-HU" sz="3600" kern="10" dirty="0" smtClean="0">
                <a:latin typeface="Arial Black"/>
              </a:rPr>
              <a:t>2016.</a:t>
            </a:r>
            <a:endParaRPr lang="hu-HU" sz="3600" kern="10" dirty="0">
              <a:latin typeface="Arial Black"/>
            </a:endParaRPr>
          </a:p>
          <a:p>
            <a:pPr algn="ctr"/>
            <a:r>
              <a:rPr lang="hu-HU" sz="3600" kern="10" dirty="0">
                <a:latin typeface="Arial Black"/>
              </a:rPr>
              <a:t>MÁJUS-JÚNIUS</a:t>
            </a:r>
          </a:p>
        </p:txBody>
      </p:sp>
      <p:sp>
        <p:nvSpPr>
          <p:cNvPr id="22531" name="Text Box 10"/>
          <p:cNvSpPr txBox="1">
            <a:spLocks noChangeArrowheads="1"/>
          </p:cNvSpPr>
          <p:nvPr/>
        </p:nvSpPr>
        <p:spPr bwMode="auto">
          <a:xfrm>
            <a:off x="611188" y="5013325"/>
            <a:ext cx="77771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dirty="0">
                <a:solidFill>
                  <a:srgbClr val="0070C0"/>
                </a:solidFill>
              </a:rPr>
              <a:t>A prezentációban </a:t>
            </a:r>
            <a:r>
              <a:rPr lang="hu-HU" dirty="0" smtClean="0">
                <a:solidFill>
                  <a:srgbClr val="0070C0"/>
                </a:solidFill>
              </a:rPr>
              <a:t>számos helyen kis </a:t>
            </a:r>
            <a:r>
              <a:rPr lang="hu-HU" dirty="0">
                <a:solidFill>
                  <a:srgbClr val="0070C0"/>
                </a:solidFill>
              </a:rPr>
              <a:t>betűvel vagy külön utalással a </a:t>
            </a:r>
            <a:r>
              <a:rPr lang="hu-HU" dirty="0" smtClean="0">
                <a:solidFill>
                  <a:srgbClr val="0070C0"/>
                </a:solidFill>
              </a:rPr>
              <a:t>    </a:t>
            </a:r>
            <a:r>
              <a:rPr lang="hu-HU" dirty="0">
                <a:solidFill>
                  <a:srgbClr val="0070C0"/>
                </a:solidFill>
              </a:rPr>
              <a:t>2012-</a:t>
            </a:r>
            <a:r>
              <a:rPr lang="hu-HU" dirty="0" smtClean="0">
                <a:solidFill>
                  <a:srgbClr val="0070C0"/>
                </a:solidFill>
              </a:rPr>
              <a:t>2015</a:t>
            </a:r>
            <a:r>
              <a:rPr lang="hu-HU" dirty="0" smtClean="0">
                <a:solidFill>
                  <a:srgbClr val="0070C0"/>
                </a:solidFill>
              </a:rPr>
              <a:t>. május-júniusi vizsgaidőszakok </a:t>
            </a:r>
            <a:r>
              <a:rPr lang="hu-HU" dirty="0">
                <a:solidFill>
                  <a:srgbClr val="0070C0"/>
                </a:solidFill>
              </a:rPr>
              <a:t>adatait is feltüntettük.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059113" y="0"/>
            <a:ext cx="3657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u-HU" sz="3600" b="1">
              <a:solidFill>
                <a:srgbClr val="D40026"/>
              </a:solidFill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8677275" y="63674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2400">
              <a:latin typeface="Times New Roman" pitchFamily="18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50825" y="549275"/>
            <a:ext cx="8642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000" b="1" dirty="0"/>
              <a:t>A tanulói észrevételek bírálatának eredménye</a:t>
            </a:r>
          </a:p>
        </p:txBody>
      </p:sp>
      <p:sp>
        <p:nvSpPr>
          <p:cNvPr id="31749" name="Text Box 99"/>
          <p:cNvSpPr txBox="1">
            <a:spLocks noChangeArrowheads="1"/>
          </p:cNvSpPr>
          <p:nvPr/>
        </p:nvSpPr>
        <p:spPr bwMode="auto">
          <a:xfrm>
            <a:off x="323528" y="5445224"/>
            <a:ext cx="8604448" cy="3416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hu-HU" b="1" dirty="0"/>
              <a:t>A javítás „minősége” állandó, nem változott az egyes vizsgaidőszakokban.</a:t>
            </a:r>
            <a:endParaRPr lang="hu-HU" sz="1600" b="1" dirty="0"/>
          </a:p>
        </p:txBody>
      </p:sp>
      <p:graphicFrame>
        <p:nvGraphicFramePr>
          <p:cNvPr id="107685" name="Group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085986"/>
              </p:ext>
            </p:extLst>
          </p:nvPr>
        </p:nvGraphicFramePr>
        <p:xfrm>
          <a:off x="539750" y="1484313"/>
          <a:ext cx="8032778" cy="3888432"/>
        </p:xfrm>
        <a:graphic>
          <a:graphicData uri="http://schemas.openxmlformats.org/drawingml/2006/table">
            <a:tbl>
              <a:tblPr/>
              <a:tblGrid>
                <a:gridCol w="1178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7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8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74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1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Az eredeti értékelés helybenhagyva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Pontszám emelkedés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Pontszám csökkenés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2010.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31 %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67 %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2011.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30 %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68 %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2012.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27,3 %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70,9 %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1,8 %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2013.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27,8 %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71,2 %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2014.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29,2 %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69,5 %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1,3 %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2015.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27,4 %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71,6 %</a:t>
                      </a:r>
                      <a:endParaRPr kumimoji="0" 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1,3 %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2016.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26,3 %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72,1 %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1,6 %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3059113" y="0"/>
            <a:ext cx="3657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u-HU" sz="3600" b="1">
              <a:solidFill>
                <a:srgbClr val="D40026"/>
              </a:solidFill>
            </a:endParaRP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8677275" y="63674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2400">
              <a:latin typeface="Times New Roman" pitchFamily="18" charset="0"/>
            </a:endParaRP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1692275" y="620713"/>
            <a:ext cx="56896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b="1" dirty="0" smtClean="0"/>
              <a:t>A vizsgabizottság döntésével kapcsolatos fellebbezések</a:t>
            </a:r>
            <a:r>
              <a:rPr lang="hu-HU" sz="3600" b="1" dirty="0"/>
              <a:t/>
            </a:r>
            <a:br>
              <a:rPr lang="hu-HU" sz="3600" b="1" dirty="0"/>
            </a:br>
            <a:r>
              <a:rPr lang="hu-HU" sz="1200" b="1" dirty="0" smtClean="0"/>
              <a:t>2012. – </a:t>
            </a:r>
            <a:r>
              <a:rPr lang="hu-HU" sz="1400" b="1" dirty="0" smtClean="0"/>
              <a:t>2013. – </a:t>
            </a:r>
            <a:r>
              <a:rPr lang="hu-HU" sz="1600" b="1" dirty="0" smtClean="0"/>
              <a:t>2014. – </a:t>
            </a:r>
            <a:r>
              <a:rPr lang="hu-HU" b="1" dirty="0" smtClean="0"/>
              <a:t>2015. – </a:t>
            </a:r>
            <a:r>
              <a:rPr lang="hu-HU" sz="2000" b="1" dirty="0" smtClean="0">
                <a:solidFill>
                  <a:srgbClr val="0070C0"/>
                </a:solidFill>
              </a:rPr>
              <a:t>2016.</a:t>
            </a:r>
            <a:endParaRPr lang="hu-HU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41825"/>
              </p:ext>
            </p:extLst>
          </p:nvPr>
        </p:nvGraphicFramePr>
        <p:xfrm>
          <a:off x="755576" y="1844824"/>
          <a:ext cx="7632847" cy="3588423"/>
        </p:xfrm>
        <a:graphic>
          <a:graphicData uri="http://schemas.openxmlformats.org/drawingml/2006/table">
            <a:tbl>
              <a:tblPr/>
              <a:tblGrid>
                <a:gridCol w="3476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6573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4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Összesen:  </a:t>
                      </a: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63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97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105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79</a:t>
                      </a:r>
                    </a:p>
                  </a:txBody>
                  <a:tcPr marL="8374" marR="8374" marT="837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505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Elutasítás </a:t>
                      </a:r>
                      <a:r>
                        <a:rPr lang="hu-HU" sz="11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(a vizsgabizottság döntése helybenhagyva): </a:t>
                      </a:r>
                      <a:endParaRPr lang="hu-HU" sz="12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46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62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80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54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64</a:t>
                      </a:r>
                      <a:endParaRPr lang="hu-HU" sz="2000" b="1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573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Elutasítás/elkésett kérelem: </a:t>
                      </a: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3</a:t>
                      </a:r>
                      <a:endParaRPr lang="hu-HU" sz="2000" b="1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605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Az eljárás megszüntetése </a:t>
                      </a:r>
                      <a:r>
                        <a:rPr lang="hu-HU" sz="11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(kérelem </a:t>
                      </a:r>
                      <a:r>
                        <a:rPr lang="hu-HU" sz="1100" b="1" i="0" u="none" strike="noStrike" dirty="0" err="1">
                          <a:solidFill>
                            <a:srgbClr val="002060"/>
                          </a:solidFill>
                          <a:latin typeface="Arial"/>
                        </a:rPr>
                        <a:t>visszav</a:t>
                      </a:r>
                      <a:r>
                        <a:rPr lang="hu-HU" sz="11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.)</a:t>
                      </a:r>
                      <a:r>
                        <a:rPr lang="hu-HU" sz="12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: </a:t>
                      </a: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4</a:t>
                      </a:r>
                      <a:endParaRPr lang="hu-HU" sz="2000" b="1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633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A vizsgabizottság döntésének megsemmisítése:</a:t>
                      </a: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3</a:t>
                      </a:r>
                      <a:endParaRPr lang="hu-HU" sz="2000" b="1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4534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A vizsgabizottság döntésének megváltoztatása: </a:t>
                      </a: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5</a:t>
                      </a:r>
                      <a:endParaRPr lang="hu-HU" sz="2000" b="1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288" y="2824163"/>
            <a:ext cx="8424862" cy="1900237"/>
          </a:xfrm>
        </p:spPr>
        <p:txBody>
          <a:bodyPr/>
          <a:lstStyle/>
          <a:p>
            <a:pPr eaLnBrk="1" hangingPunct="1"/>
            <a:r>
              <a:rPr lang="hu-HU" sz="7200" dirty="0" smtClean="0">
                <a:solidFill>
                  <a:schemeClr val="bg1"/>
                </a:solidFill>
              </a:rPr>
              <a:t>Az eredményekről…</a:t>
            </a:r>
          </a:p>
        </p:txBody>
      </p:sp>
      <p:pic>
        <p:nvPicPr>
          <p:cNvPr id="33796" name="Picture 8" descr="j0134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981075"/>
            <a:ext cx="14414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9" descr="j0134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724400"/>
            <a:ext cx="14414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6"/>
          <p:cNvSpPr txBox="1">
            <a:spLocks noChangeArrowheads="1"/>
          </p:cNvSpPr>
          <p:nvPr/>
        </p:nvSpPr>
        <p:spPr bwMode="auto">
          <a:xfrm>
            <a:off x="323850" y="3333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3"/>
            <a:ext cx="8229600" cy="647849"/>
          </a:xfrm>
        </p:spPr>
        <p:txBody>
          <a:bodyPr/>
          <a:lstStyle/>
          <a:p>
            <a:pPr eaLnBrk="1" hangingPunct="1"/>
            <a:r>
              <a:rPr lang="hu-HU" sz="3000" b="1" dirty="0" smtClean="0"/>
              <a:t>Érettségi vizsgaeredmények</a:t>
            </a:r>
          </a:p>
        </p:txBody>
      </p:sp>
      <p:graphicFrame>
        <p:nvGraphicFramePr>
          <p:cNvPr id="66731" name="Group 17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6898239"/>
              </p:ext>
            </p:extLst>
          </p:nvPr>
        </p:nvGraphicFramePr>
        <p:xfrm>
          <a:off x="683568" y="980728"/>
          <a:ext cx="8002587" cy="5116691"/>
        </p:xfrm>
        <a:graphic>
          <a:graphicData uri="http://schemas.openxmlformats.org/drawingml/2006/table">
            <a:tbl>
              <a:tblPr/>
              <a:tblGrid>
                <a:gridCol w="3095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6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5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Év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Összesített érettségi átlag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az osztályzatokból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2003.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2005.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0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2006.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2007.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2008.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2009.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2010.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2011.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7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14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2013.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14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2014.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14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2015.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14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2016.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3,66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424863" cy="865188"/>
          </a:xfrm>
        </p:spPr>
        <p:txBody>
          <a:bodyPr/>
          <a:lstStyle/>
          <a:p>
            <a:pPr eaLnBrk="1" hangingPunct="1"/>
            <a:r>
              <a:rPr lang="hu-HU" sz="3000" b="1" dirty="0" smtClean="0"/>
              <a:t>Az érettségi osztályzatok vizsgatárgyankénti átlagai (középszint)</a:t>
            </a:r>
          </a:p>
        </p:txBody>
      </p:sp>
      <p:graphicFrame>
        <p:nvGraphicFramePr>
          <p:cNvPr id="126176" name="Group 22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80753895"/>
              </p:ext>
            </p:extLst>
          </p:nvPr>
        </p:nvGraphicFramePr>
        <p:xfrm>
          <a:off x="467544" y="1412877"/>
          <a:ext cx="8280920" cy="4032346"/>
        </p:xfrm>
        <a:graphic>
          <a:graphicData uri="http://schemas.openxmlformats.org/drawingml/2006/table">
            <a:tbl>
              <a:tblPr/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Vizsgatárgy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2001-2003. </a:t>
                      </a:r>
                      <a:r>
                        <a:rPr kumimoji="0" lang="hu-H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átl</a:t>
                      </a: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2011.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2012.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2013.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2014.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2015.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2016.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Magyar nyelv és irodalom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3,64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Történelem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3,59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Matematika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2,99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2,94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2,88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2,84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3,02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Angol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3,72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Német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Fizika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4,08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4,03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4,20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Kémia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4,00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3,75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Biológia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3,62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Informatika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3,58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5955" name="Text Box 62"/>
          <p:cNvSpPr txBox="1">
            <a:spLocks noChangeArrowheads="1"/>
          </p:cNvSpPr>
          <p:nvPr/>
        </p:nvSpPr>
        <p:spPr bwMode="auto">
          <a:xfrm>
            <a:off x="800242" y="5618829"/>
            <a:ext cx="7705353" cy="69865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b="1" dirty="0">
                <a:solidFill>
                  <a:srgbClr val="0070C0"/>
                </a:solidFill>
                <a:latin typeface="Times New Roman CE" pitchFamily="18" charset="0"/>
              </a:rPr>
              <a:t>A jeles informatika érettségi vizsgájuk alapján </a:t>
            </a:r>
            <a:r>
              <a:rPr lang="hu-HU" sz="1200" b="1" dirty="0" smtClean="0">
                <a:solidFill>
                  <a:srgbClr val="0070C0"/>
                </a:solidFill>
                <a:latin typeface="Times New Roman CE" pitchFamily="18" charset="0"/>
              </a:rPr>
              <a:t> 5325 </a:t>
            </a:r>
            <a:r>
              <a:rPr lang="hu-HU" sz="1400" b="1" dirty="0" smtClean="0">
                <a:solidFill>
                  <a:srgbClr val="0070C0"/>
                </a:solidFill>
                <a:latin typeface="Times New Roman CE" pitchFamily="18" charset="0"/>
              </a:rPr>
              <a:t>  5227 </a:t>
            </a:r>
            <a:r>
              <a:rPr lang="hu-HU" sz="1600" b="1" dirty="0" smtClean="0">
                <a:solidFill>
                  <a:srgbClr val="0070C0"/>
                </a:solidFill>
                <a:latin typeface="Times New Roman CE" pitchFamily="18" charset="0"/>
              </a:rPr>
              <a:t> </a:t>
            </a:r>
            <a:r>
              <a:rPr lang="hu-HU" b="1" dirty="0" smtClean="0">
                <a:solidFill>
                  <a:srgbClr val="0070C0"/>
                </a:solidFill>
                <a:latin typeface="Times New Roman CE" pitchFamily="18" charset="0"/>
              </a:rPr>
              <a:t> </a:t>
            </a:r>
            <a:r>
              <a:rPr lang="hu-HU" sz="1600" b="1" dirty="0" smtClean="0">
                <a:solidFill>
                  <a:srgbClr val="0070C0"/>
                </a:solidFill>
                <a:latin typeface="Times New Roman CE" pitchFamily="18" charset="0"/>
              </a:rPr>
              <a:t>3151 </a:t>
            </a:r>
            <a:r>
              <a:rPr lang="hu-HU" b="1" dirty="0" smtClean="0">
                <a:solidFill>
                  <a:srgbClr val="0070C0"/>
                </a:solidFill>
                <a:latin typeface="Times New Roman CE" pitchFamily="18" charset="0"/>
              </a:rPr>
              <a:t> 5611</a:t>
            </a:r>
            <a:r>
              <a:rPr lang="hu-HU" dirty="0" smtClean="0">
                <a:solidFill>
                  <a:srgbClr val="0070C0"/>
                </a:solidFill>
                <a:latin typeface="Times New Roman CE" pitchFamily="18" charset="0"/>
              </a:rPr>
              <a:t> </a:t>
            </a:r>
            <a:r>
              <a:rPr lang="hu-HU" sz="2000" b="1" dirty="0" smtClean="0">
                <a:solidFill>
                  <a:srgbClr val="0070C0"/>
                </a:solidFill>
                <a:latin typeface="Times New Roman CE" pitchFamily="18" charset="0"/>
              </a:rPr>
              <a:t>5438</a:t>
            </a:r>
            <a:r>
              <a:rPr lang="hu-HU" b="1" dirty="0" smtClean="0">
                <a:solidFill>
                  <a:srgbClr val="0070C0"/>
                </a:solidFill>
                <a:latin typeface="Times New Roman CE" pitchFamily="18" charset="0"/>
              </a:rPr>
              <a:t>-an</a:t>
            </a:r>
            <a:endParaRPr lang="hu-HU" b="1" dirty="0">
              <a:solidFill>
                <a:srgbClr val="0070C0"/>
              </a:solidFill>
              <a:latin typeface="Times New Roman CE" pitchFamily="18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b="1" dirty="0">
                <a:solidFill>
                  <a:srgbClr val="0070C0"/>
                </a:solidFill>
                <a:latin typeface="Times New Roman CE" pitchFamily="18" charset="0"/>
              </a:rPr>
              <a:t> kiválthatják  az ECDL bizonyítványt.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8569325" cy="863600"/>
          </a:xfrm>
        </p:spPr>
        <p:txBody>
          <a:bodyPr/>
          <a:lstStyle/>
          <a:p>
            <a:pPr eaLnBrk="1" hangingPunct="1"/>
            <a:r>
              <a:rPr lang="hu-HU" sz="3000" b="1" dirty="0" smtClean="0"/>
              <a:t>Vizsgatárgyankénti érettségi átlagok</a:t>
            </a:r>
            <a:br>
              <a:rPr lang="hu-HU" sz="3000" b="1" dirty="0" smtClean="0"/>
            </a:br>
            <a:r>
              <a:rPr lang="hu-HU" sz="3000" b="1" dirty="0" smtClean="0"/>
              <a:t> %-ban (középszint)</a:t>
            </a:r>
          </a:p>
        </p:txBody>
      </p:sp>
      <p:graphicFrame>
        <p:nvGraphicFramePr>
          <p:cNvPr id="36970" name="Group 10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31600232"/>
              </p:ext>
            </p:extLst>
          </p:nvPr>
        </p:nvGraphicFramePr>
        <p:xfrm>
          <a:off x="394186" y="1557338"/>
          <a:ext cx="8642311" cy="3992417"/>
        </p:xfrm>
        <a:graphic>
          <a:graphicData uri="http://schemas.openxmlformats.org/drawingml/2006/table">
            <a:tbl>
              <a:tblPr/>
              <a:tblGrid>
                <a:gridCol w="1441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817076012"/>
                    </a:ext>
                  </a:extLst>
                </a:gridCol>
                <a:gridCol w="16561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084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Vizsgatárgy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2011.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2012.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2013.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2014.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2015.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2016.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Átlag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Eltérés (%)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az 5 év átlagához képest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Magyar nyelv és irodalom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59,17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56,90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57,50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60,98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58,09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8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60,76</a:t>
                      </a:r>
                      <a:endParaRPr lang="hu-HU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8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58,53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2,23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Történelem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63,35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59,03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55,98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57,24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57,59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8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59,53</a:t>
                      </a:r>
                      <a:endParaRPr lang="hu-HU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0,89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Matematika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47,85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49,19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47,59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46,36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45,63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8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49,19</a:t>
                      </a:r>
                      <a:endParaRPr lang="hu-HU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Angol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60,19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59,43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58,01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60,42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61,35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8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63,24</a:t>
                      </a:r>
                      <a:endParaRPr lang="hu-HU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3,36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Német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52,01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59,91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57,66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56,13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56,02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8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60,53</a:t>
                      </a:r>
                      <a:endParaRPr lang="hu-HU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4,18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Fizika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67,22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64,42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69,52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68,59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67,14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8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72,09</a:t>
                      </a:r>
                      <a:endParaRPr lang="hu-HU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67,38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4,71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Kémia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68,42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64,97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67,28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61,06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64,95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8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62,93</a:t>
                      </a:r>
                      <a:endParaRPr lang="hu-HU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-2,41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Biológia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61,44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58,41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67,30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57,85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57,97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8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60,43</a:t>
                      </a:r>
                      <a:endParaRPr lang="hu-HU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-0,16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Informatika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58,14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60,35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57,</a:t>
                      </a:r>
                      <a:r>
                        <a:rPr kumimoji="0" lang="hu-H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  <a:endParaRPr kumimoji="0" lang="hu-H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54,35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62,77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8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59,36</a:t>
                      </a:r>
                      <a:endParaRPr lang="hu-HU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0,72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6968" name="Text Box 3"/>
          <p:cNvSpPr txBox="1">
            <a:spLocks noChangeArrowheads="1"/>
          </p:cNvSpPr>
          <p:nvPr/>
        </p:nvSpPr>
        <p:spPr bwMode="auto">
          <a:xfrm>
            <a:off x="250825" y="3333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042988" y="476250"/>
            <a:ext cx="7138987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sz="2000" b="1" dirty="0" smtClean="0"/>
              <a:t>A korábbi vizsgarendszer és a középszintű vizsgák osztályzatainak összehasonlítása</a:t>
            </a:r>
            <a:br>
              <a:rPr lang="hu-HU" sz="2000" b="1" dirty="0" smtClean="0"/>
            </a:br>
            <a:r>
              <a:rPr lang="hu-HU" sz="2000" b="1" dirty="0" smtClean="0"/>
              <a:t> </a:t>
            </a:r>
            <a:r>
              <a:rPr lang="hu-HU" sz="1800" b="1" dirty="0" smtClean="0">
                <a:solidFill>
                  <a:srgbClr val="00FFFF"/>
                </a:solidFill>
              </a:rPr>
              <a:t>korábbi vizsgarendszer</a:t>
            </a:r>
            <a:r>
              <a:rPr lang="hu-HU" sz="1800" b="1" dirty="0" smtClean="0"/>
              <a:t>  </a:t>
            </a:r>
            <a:r>
              <a:rPr lang="hu-HU" sz="1800" b="1" dirty="0" smtClean="0">
                <a:solidFill>
                  <a:srgbClr val="FFFF00"/>
                </a:solidFill>
              </a:rPr>
              <a:t>2012. </a:t>
            </a:r>
            <a:r>
              <a:rPr lang="hu-HU" sz="1800" b="1" dirty="0" smtClean="0"/>
              <a:t>–</a:t>
            </a:r>
            <a:r>
              <a:rPr lang="hu-HU" sz="1800" b="1" dirty="0" smtClean="0">
                <a:solidFill>
                  <a:srgbClr val="FF0000"/>
                </a:solidFill>
              </a:rPr>
              <a:t> 2013. </a:t>
            </a:r>
            <a:r>
              <a:rPr lang="hu-HU" sz="1800" b="1" dirty="0" smtClean="0"/>
              <a:t>–</a:t>
            </a:r>
            <a:r>
              <a:rPr lang="hu-HU" sz="1800" b="1" dirty="0" smtClean="0">
                <a:solidFill>
                  <a:srgbClr val="33CC33"/>
                </a:solidFill>
              </a:rPr>
              <a:t> 2014. </a:t>
            </a:r>
            <a:r>
              <a:rPr lang="hu-HU" sz="1800" b="1" dirty="0" smtClean="0"/>
              <a:t>–</a:t>
            </a:r>
            <a:r>
              <a:rPr lang="hu-HU" sz="18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sz="1800" b="1" dirty="0" smtClean="0">
                <a:solidFill>
                  <a:srgbClr val="0000FF"/>
                </a:solidFill>
              </a:rPr>
              <a:t>2015. </a:t>
            </a:r>
            <a:r>
              <a:rPr lang="hu-HU" sz="1800" b="1" dirty="0" smtClean="0"/>
              <a:t>– </a:t>
            </a:r>
            <a:r>
              <a:rPr lang="hu-HU" sz="1800" b="1" dirty="0" smtClean="0">
                <a:solidFill>
                  <a:schemeClr val="bg1">
                    <a:lumMod val="65000"/>
                  </a:schemeClr>
                </a:solidFill>
              </a:rPr>
              <a:t>2016.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47835376"/>
              </p:ext>
            </p:extLst>
          </p:nvPr>
        </p:nvGraphicFramePr>
        <p:xfrm>
          <a:off x="4476750" y="4216400"/>
          <a:ext cx="4278313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2" name="Worksheet" r:id="rId4" imgW="4391011" imgH="1733670" progId="Excel.Sheet.8">
                  <p:embed/>
                </p:oleObj>
              </mc:Choice>
              <mc:Fallback>
                <p:oleObj name="Worksheet" r:id="rId4" imgW="4391011" imgH="1733670" progId="Excel.Sheet.8">
                  <p:embed/>
                  <p:pic>
                    <p:nvPicPr>
                      <p:cNvPr id="0" name="Picture 37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0" y="4216400"/>
                        <a:ext cx="4278313" cy="168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805788540"/>
              </p:ext>
            </p:extLst>
          </p:nvPr>
        </p:nvGraphicFramePr>
        <p:xfrm>
          <a:off x="525463" y="2238375"/>
          <a:ext cx="4021137" cy="268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" name="Munkalap" r:id="rId6" imgW="4372102" imgH="2924100" progId="">
                  <p:embed/>
                </p:oleObj>
              </mc:Choice>
              <mc:Fallback>
                <p:oleObj name="Munkalap" r:id="rId6" imgW="4372102" imgH="2924100" progId="">
                  <p:embed/>
                  <p:pic>
                    <p:nvPicPr>
                      <p:cNvPr id="0" name="Picture 37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2238375"/>
                        <a:ext cx="4021137" cy="268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860523931"/>
              </p:ext>
            </p:extLst>
          </p:nvPr>
        </p:nvGraphicFramePr>
        <p:xfrm>
          <a:off x="4754563" y="2273300"/>
          <a:ext cx="3913187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" name="Worksheet" r:id="rId8" imgW="4495823" imgH="1838430" progId="Excel.Sheet.8">
                  <p:embed/>
                </p:oleObj>
              </mc:Choice>
              <mc:Fallback>
                <p:oleObj name="Worksheet" r:id="rId8" imgW="4495823" imgH="1838430" progId="Excel.Sheet.8">
                  <p:embed/>
                  <p:pic>
                    <p:nvPicPr>
                      <p:cNvPr id="0" name="Picture 37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563" y="2273300"/>
                        <a:ext cx="3913187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323850" y="404813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24474231"/>
              </p:ext>
            </p:extLst>
          </p:nvPr>
        </p:nvGraphicFramePr>
        <p:xfrm>
          <a:off x="368300" y="431800"/>
          <a:ext cx="8077200" cy="497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" name="Worksheet" r:id="rId4" imgW="9410621" imgH="5791230" progId="Excel.Sheet.8">
                  <p:embed/>
                </p:oleObj>
              </mc:Choice>
              <mc:Fallback>
                <p:oleObj name="Worksheet" r:id="rId4" imgW="9410621" imgH="5791230" progId="Excel.Sheet.8">
                  <p:embed/>
                  <p:pic>
                    <p:nvPicPr>
                      <p:cNvPr id="0" name="Picture 12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431800"/>
                        <a:ext cx="8077200" cy="497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1285875" y="361950"/>
            <a:ext cx="7286625" cy="14112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sz="1800" b="1" dirty="0" smtClean="0"/>
              <a:t>Az összes középszintű vizsgaeredmény megoszlása </a:t>
            </a:r>
            <a:r>
              <a:rPr lang="hu-HU" sz="1800" b="1" dirty="0" smtClean="0">
                <a:solidFill>
                  <a:srgbClr val="FFFF00"/>
                </a:solidFill>
              </a:rPr>
              <a:t>2012</a:t>
            </a:r>
            <a:r>
              <a:rPr lang="hu-HU" sz="1800" b="1" dirty="0" smtClean="0"/>
              <a:t>-ben, </a:t>
            </a:r>
            <a:r>
              <a:rPr lang="hu-HU" sz="1800" b="1" dirty="0" smtClean="0">
                <a:solidFill>
                  <a:srgbClr val="FF0000"/>
                </a:solidFill>
              </a:rPr>
              <a:t>2013</a:t>
            </a:r>
            <a:r>
              <a:rPr lang="hu-HU" sz="1800" b="1" dirty="0" smtClean="0"/>
              <a:t>-ban, </a:t>
            </a:r>
            <a:r>
              <a:rPr lang="hu-HU" sz="1800" b="1" dirty="0" smtClean="0">
                <a:solidFill>
                  <a:srgbClr val="33CC33"/>
                </a:solidFill>
              </a:rPr>
              <a:t>2014</a:t>
            </a:r>
            <a:r>
              <a:rPr lang="hu-HU" sz="1800" b="1" dirty="0" smtClean="0">
                <a:solidFill>
                  <a:schemeClr val="tx1"/>
                </a:solidFill>
              </a:rPr>
              <a:t>-ben, </a:t>
            </a:r>
            <a:r>
              <a:rPr lang="hu-HU" sz="1800" b="1" dirty="0" smtClean="0">
                <a:solidFill>
                  <a:srgbClr val="0000FF"/>
                </a:solidFill>
              </a:rPr>
              <a:t>2015</a:t>
            </a:r>
            <a:r>
              <a:rPr lang="hu-HU" sz="1800" b="1" dirty="0" smtClean="0"/>
              <a:t>-ben és </a:t>
            </a:r>
            <a:r>
              <a:rPr lang="hu-HU" sz="1800" b="1" dirty="0" smtClean="0">
                <a:solidFill>
                  <a:schemeClr val="bg1">
                    <a:lumMod val="65000"/>
                  </a:schemeClr>
                </a:solidFill>
              </a:rPr>
              <a:t>2016</a:t>
            </a:r>
            <a:r>
              <a:rPr lang="hu-HU" sz="1800" b="1" dirty="0" smtClean="0"/>
              <a:t>-ban (mentességek nélkül)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9"/>
          <p:cNvSpPr>
            <a:spLocks noGrp="1" noChangeArrowheads="1"/>
          </p:cNvSpPr>
          <p:nvPr>
            <p:ph type="title"/>
          </p:nvPr>
        </p:nvSpPr>
        <p:spPr>
          <a:xfrm>
            <a:off x="785813" y="419100"/>
            <a:ext cx="8143875" cy="1223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sz="1800" b="1" dirty="0" smtClean="0"/>
              <a:t>Az összes emelt szintű vizsgaeredmény megoszlása </a:t>
            </a:r>
            <a:r>
              <a:rPr lang="hu-HU" sz="1800" b="1" dirty="0" smtClean="0">
                <a:solidFill>
                  <a:srgbClr val="FFFF00"/>
                </a:solidFill>
              </a:rPr>
              <a:t>2012</a:t>
            </a:r>
            <a:r>
              <a:rPr lang="hu-HU" sz="1800" b="1" dirty="0" smtClean="0"/>
              <a:t>-ben, </a:t>
            </a:r>
            <a:r>
              <a:rPr lang="hu-HU" sz="1800" b="1" dirty="0" smtClean="0">
                <a:solidFill>
                  <a:srgbClr val="FF0000"/>
                </a:solidFill>
              </a:rPr>
              <a:t>2013</a:t>
            </a:r>
            <a:r>
              <a:rPr lang="hu-HU" sz="1800" b="1" dirty="0" smtClean="0"/>
              <a:t>-ban, </a:t>
            </a:r>
            <a:r>
              <a:rPr lang="hu-HU" sz="1800" b="1" dirty="0" smtClean="0">
                <a:solidFill>
                  <a:srgbClr val="33CC33"/>
                </a:solidFill>
              </a:rPr>
              <a:t>2014</a:t>
            </a:r>
            <a:r>
              <a:rPr lang="hu-HU" sz="1800" b="1" dirty="0" smtClean="0">
                <a:solidFill>
                  <a:schemeClr val="tx1"/>
                </a:solidFill>
              </a:rPr>
              <a:t>-ben, </a:t>
            </a:r>
            <a:r>
              <a:rPr lang="hu-HU" sz="1800" b="1" dirty="0" smtClean="0">
                <a:solidFill>
                  <a:srgbClr val="0000FF"/>
                </a:solidFill>
              </a:rPr>
              <a:t>2015</a:t>
            </a:r>
            <a:r>
              <a:rPr lang="hu-HU" sz="1800" b="1" dirty="0" smtClean="0"/>
              <a:t>-ben és </a:t>
            </a:r>
            <a:r>
              <a:rPr lang="hu-HU" sz="1800" b="1" dirty="0" smtClean="0">
                <a:solidFill>
                  <a:schemeClr val="bg1">
                    <a:lumMod val="65000"/>
                  </a:schemeClr>
                </a:solidFill>
              </a:rPr>
              <a:t>2016</a:t>
            </a:r>
            <a:r>
              <a:rPr lang="hu-HU" sz="1800" b="1" dirty="0" smtClean="0"/>
              <a:t>-ban (mentességek nélkül)</a:t>
            </a:r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18595346"/>
              </p:ext>
            </p:extLst>
          </p:nvPr>
        </p:nvGraphicFramePr>
        <p:xfrm>
          <a:off x="876300" y="1901825"/>
          <a:ext cx="7289800" cy="342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" name="Worksheet" r:id="rId4" imgW="8058066" imgH="3781350" progId="Excel.Sheet.8">
                  <p:embed/>
                </p:oleObj>
              </mc:Choice>
              <mc:Fallback>
                <p:oleObj name="Worksheet" r:id="rId4" imgW="8058066" imgH="3781350" progId="Excel.Sheet.8">
                  <p:embed/>
                  <p:pic>
                    <p:nvPicPr>
                      <p:cNvPr id="0" name="Picture 12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1901825"/>
                        <a:ext cx="7289800" cy="3421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1187450" y="333375"/>
            <a:ext cx="6911975" cy="881063"/>
          </a:xfrm>
        </p:spPr>
        <p:txBody>
          <a:bodyPr/>
          <a:lstStyle/>
          <a:p>
            <a:pPr eaLnBrk="1" hangingPunct="1">
              <a:defRPr/>
            </a:pPr>
            <a:r>
              <a:rPr lang="hu-HU" sz="1800" b="1" dirty="0" smtClean="0"/>
              <a:t>A középszintű </a:t>
            </a:r>
            <a:r>
              <a:rPr lang="hu-HU" sz="1800" b="1" dirty="0" smtClean="0">
                <a:solidFill>
                  <a:schemeClr val="tx1"/>
                </a:solidFill>
              </a:rPr>
              <a:t>vizsgaeredmények</a:t>
            </a:r>
            <a:r>
              <a:rPr lang="hu-HU" sz="1800" b="1" dirty="0" smtClean="0"/>
              <a:t> összehasonlítása </a:t>
            </a:r>
            <a:br>
              <a:rPr lang="hu-HU" sz="1800" b="1" dirty="0" smtClean="0"/>
            </a:br>
            <a:r>
              <a:rPr lang="hu-HU" sz="1800" b="1" dirty="0" smtClean="0">
                <a:solidFill>
                  <a:srgbClr val="00FFFF"/>
                </a:solidFill>
              </a:rPr>
              <a:t>korábbi vizsgarendszer</a:t>
            </a:r>
            <a:r>
              <a:rPr lang="hu-HU" sz="1800" b="1" dirty="0" smtClean="0"/>
              <a:t> – </a:t>
            </a:r>
            <a:r>
              <a:rPr lang="hu-HU" sz="1800" b="1" dirty="0" smtClean="0">
                <a:solidFill>
                  <a:srgbClr val="FFFF00"/>
                </a:solidFill>
              </a:rPr>
              <a:t>2012.</a:t>
            </a:r>
            <a:r>
              <a:rPr lang="hu-HU" sz="1800" b="1" dirty="0" smtClean="0"/>
              <a:t> – </a:t>
            </a:r>
            <a:r>
              <a:rPr lang="hu-HU" sz="1800" b="1" dirty="0" smtClean="0">
                <a:solidFill>
                  <a:srgbClr val="FF0000"/>
                </a:solidFill>
              </a:rPr>
              <a:t>2013. </a:t>
            </a:r>
            <a:r>
              <a:rPr lang="hu-HU" sz="1800" b="1" dirty="0" smtClean="0">
                <a:solidFill>
                  <a:schemeClr val="tx1"/>
                </a:solidFill>
              </a:rPr>
              <a:t>– </a:t>
            </a:r>
            <a:r>
              <a:rPr lang="hu-HU" sz="1800" b="1" dirty="0" smtClean="0">
                <a:solidFill>
                  <a:srgbClr val="33CC33"/>
                </a:solidFill>
              </a:rPr>
              <a:t>2014. </a:t>
            </a:r>
            <a:r>
              <a:rPr lang="hu-HU" sz="1800" b="1" dirty="0" smtClean="0"/>
              <a:t>– </a:t>
            </a:r>
            <a:r>
              <a:rPr lang="hu-HU" sz="1800" b="1" dirty="0" smtClean="0">
                <a:solidFill>
                  <a:srgbClr val="0000FF"/>
                </a:solidFill>
              </a:rPr>
              <a:t>2015. </a:t>
            </a:r>
            <a:r>
              <a:rPr lang="hu-HU" sz="1800" b="1" dirty="0" smtClean="0"/>
              <a:t>– </a:t>
            </a:r>
            <a:r>
              <a:rPr lang="hu-HU" sz="1800" b="1" dirty="0" smtClean="0">
                <a:solidFill>
                  <a:schemeClr val="bg1">
                    <a:lumMod val="65000"/>
                  </a:schemeClr>
                </a:solidFill>
              </a:rPr>
              <a:t>2016.</a:t>
            </a: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47818848"/>
              </p:ext>
            </p:extLst>
          </p:nvPr>
        </p:nvGraphicFramePr>
        <p:xfrm>
          <a:off x="3086100" y="1149350"/>
          <a:ext cx="1993900" cy="133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1" name="Worksheet" r:id="rId4" imgW="2438490" imgH="1628910" progId="Excel.Sheet.8">
                  <p:embed/>
                </p:oleObj>
              </mc:Choice>
              <mc:Fallback>
                <p:oleObj name="Worksheet" r:id="rId4" imgW="2438490" imgH="1628910" progId="Excel.Sheet.8">
                  <p:embed/>
                  <p:pic>
                    <p:nvPicPr>
                      <p:cNvPr id="0" name="Picture 110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1149350"/>
                        <a:ext cx="1993900" cy="1331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563952930"/>
              </p:ext>
            </p:extLst>
          </p:nvPr>
        </p:nvGraphicFramePr>
        <p:xfrm>
          <a:off x="809626" y="1139348"/>
          <a:ext cx="2197100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2" name="Diagram" r:id="rId6" imgW="6096090" imgH="4067280" progId="MSGraph.Chart.8">
                  <p:embed followColorScheme="full"/>
                </p:oleObj>
              </mc:Choice>
              <mc:Fallback>
                <p:oleObj name="Diagram" r:id="rId6" imgW="6096090" imgH="4067280" progId="MSGraph.Chart.8">
                  <p:embed followColorScheme="full"/>
                  <p:pic>
                    <p:nvPicPr>
                      <p:cNvPr id="0" name="Picture 110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6" y="1139348"/>
                        <a:ext cx="2197100" cy="1463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656645109"/>
              </p:ext>
            </p:extLst>
          </p:nvPr>
        </p:nvGraphicFramePr>
        <p:xfrm>
          <a:off x="5245100" y="2311400"/>
          <a:ext cx="28448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3" name="Worksheet" r:id="rId8" imgW="3676779" imgH="2200230" progId="Excel.Sheet.8">
                  <p:embed/>
                </p:oleObj>
              </mc:Choice>
              <mc:Fallback>
                <p:oleObj name="Worksheet" r:id="rId8" imgW="3676779" imgH="2200230" progId="Excel.Sheet.8">
                  <p:embed/>
                  <p:pic>
                    <p:nvPicPr>
                      <p:cNvPr id="0" name="Picture 110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5100" y="2311400"/>
                        <a:ext cx="2844800" cy="170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8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37434923"/>
              </p:ext>
            </p:extLst>
          </p:nvPr>
        </p:nvGraphicFramePr>
        <p:xfrm>
          <a:off x="688413" y="2682875"/>
          <a:ext cx="2159000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4" name="Diagram" r:id="rId10" imgW="6096000" imgH="4067251" progId="MSGraph.Chart.8">
                  <p:embed followColorScheme="full"/>
                </p:oleObj>
              </mc:Choice>
              <mc:Fallback>
                <p:oleObj name="Diagram" r:id="rId10" imgW="6096000" imgH="4067251" progId="MSGraph.Chart.8">
                  <p:embed followColorScheme="full"/>
                  <p:pic>
                    <p:nvPicPr>
                      <p:cNvPr id="0" name="Picture 110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413" y="2682875"/>
                        <a:ext cx="2159000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8" name="Text Box 7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410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436363"/>
              </p:ext>
            </p:extLst>
          </p:nvPr>
        </p:nvGraphicFramePr>
        <p:xfrm>
          <a:off x="2984500" y="2501900"/>
          <a:ext cx="2439988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5" name="Worksheet" r:id="rId12" imgW="2447945" imgH="1581120" progId="Excel.Sheet.8">
                  <p:embed/>
                </p:oleObj>
              </mc:Choice>
              <mc:Fallback>
                <p:oleObj name="Worksheet" r:id="rId12" imgW="2447945" imgH="1581120" progId="Excel.Sheet.8">
                  <p:embed/>
                  <p:pic>
                    <p:nvPicPr>
                      <p:cNvPr id="0" name="Picture 1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0" y="2501900"/>
                        <a:ext cx="2439988" cy="157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568469"/>
              </p:ext>
            </p:extLst>
          </p:nvPr>
        </p:nvGraphicFramePr>
        <p:xfrm>
          <a:off x="4940300" y="749300"/>
          <a:ext cx="3497263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6" name="Worksheet" r:id="rId14" imgW="3676779" imgH="2000160" progId="Excel.Sheet.8">
                  <p:embed/>
                </p:oleObj>
              </mc:Choice>
              <mc:Fallback>
                <p:oleObj name="Worksheet" r:id="rId14" imgW="3676779" imgH="2000160" progId="Excel.Sheet.8">
                  <p:embed/>
                  <p:pic>
                    <p:nvPicPr>
                      <p:cNvPr id="0" name="Picture 1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749300"/>
                        <a:ext cx="3497263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483879"/>
              </p:ext>
            </p:extLst>
          </p:nvPr>
        </p:nvGraphicFramePr>
        <p:xfrm>
          <a:off x="692150" y="4235450"/>
          <a:ext cx="2159000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7" name="Diagram" r:id="rId16" imgW="6096000" imgH="4067251" progId="MSGraph.Chart.8">
                  <p:embed followColorScheme="full"/>
                </p:oleObj>
              </mc:Choice>
              <mc:Fallback>
                <p:oleObj name="Diagram" r:id="rId16" imgW="6096000" imgH="4067251" progId="MSGraph.Chart.8">
                  <p:embed followColorScheme="full"/>
                  <p:pic>
                    <p:nvPicPr>
                      <p:cNvPr id="0" name="Picture 1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" y="4235450"/>
                        <a:ext cx="2159000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04161" y="1200548"/>
            <a:ext cx="677108" cy="142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 dirty="0" smtClean="0"/>
              <a:t>Magyar nyelv és irodalom</a:t>
            </a:r>
            <a:endParaRPr lang="hu-HU" sz="1600" b="1" dirty="0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155013" y="2636836"/>
            <a:ext cx="4587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Történelem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155013" y="4196556"/>
            <a:ext cx="4587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Matematika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8101013" y="1412875"/>
            <a:ext cx="827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itchFamily="34" charset="0"/>
                <a:cs typeface="+mn-cs"/>
              </a:rPr>
              <a:t>79263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  <a:latin typeface="Arial" pitchFamily="34" charset="0"/>
                <a:cs typeface="+mn-cs"/>
              </a:rPr>
              <a:t>75490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+mn-cs"/>
              </a:rPr>
              <a:t>72431</a:t>
            </a:r>
            <a:endParaRPr lang="hu-HU" sz="14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8101013" y="2852738"/>
            <a:ext cx="827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itchFamily="34" charset="0"/>
                <a:cs typeface="+mn-cs"/>
              </a:rPr>
              <a:t>75417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  <a:latin typeface="Arial" pitchFamily="34" charset="0"/>
                <a:cs typeface="+mn-cs"/>
              </a:rPr>
              <a:t>72256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+mn-cs"/>
              </a:rPr>
              <a:t>69061</a:t>
            </a:r>
            <a:endParaRPr lang="hu-HU" sz="14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8101013" y="4581525"/>
            <a:ext cx="827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itchFamily="34" charset="0"/>
                <a:cs typeface="+mn-cs"/>
              </a:rPr>
              <a:t>76423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  <a:latin typeface="Arial" pitchFamily="34" charset="0"/>
                <a:cs typeface="+mn-cs"/>
              </a:rPr>
              <a:t>73738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+mn-cs"/>
              </a:rPr>
              <a:t>70327</a:t>
            </a:r>
            <a:endParaRPr lang="hu-HU" sz="14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+mn-cs"/>
            </a:endParaRPr>
          </a:p>
        </p:txBody>
      </p:sp>
      <p:graphicFrame>
        <p:nvGraphicFramePr>
          <p:cNvPr id="4105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47933"/>
              </p:ext>
            </p:extLst>
          </p:nvPr>
        </p:nvGraphicFramePr>
        <p:xfrm>
          <a:off x="2971800" y="4191000"/>
          <a:ext cx="2444750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8" name="Worksheet" r:id="rId18" imgW="2447945" imgH="1581120" progId="Excel.Sheet.8">
                  <p:embed/>
                </p:oleObj>
              </mc:Choice>
              <mc:Fallback>
                <p:oleObj name="Worksheet" r:id="rId18" imgW="2447945" imgH="1581120" progId="Excel.Sheet.8">
                  <p:embed/>
                  <p:pic>
                    <p:nvPicPr>
                      <p:cNvPr id="0" name="Picture 1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191000"/>
                        <a:ext cx="2444750" cy="158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316546"/>
              </p:ext>
            </p:extLst>
          </p:nvPr>
        </p:nvGraphicFramePr>
        <p:xfrm>
          <a:off x="4902200" y="3937000"/>
          <a:ext cx="3759200" cy="187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9" name="Worksheet" r:id="rId20" imgW="4295654" imgH="2143260" progId="Excel.Sheet.8">
                  <p:embed/>
                </p:oleObj>
              </mc:Choice>
              <mc:Fallback>
                <p:oleObj name="Worksheet" r:id="rId20" imgW="4295654" imgH="2143260" progId="Excel.Sheet.8">
                  <p:embed/>
                  <p:pic>
                    <p:nvPicPr>
                      <p:cNvPr id="0" name="Picture 1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3937000"/>
                        <a:ext cx="3759200" cy="187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j01001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1557338"/>
            <a:ext cx="11525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j01208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2565400"/>
            <a:ext cx="1079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116013" y="404813"/>
            <a:ext cx="6624637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hu-HU" sz="3000" b="1" dirty="0"/>
              <a:t>A vizsgaszervezés néhány számadata 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79388" y="2205038"/>
            <a:ext cx="3168650" cy="833437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solidFill>
                  <a:schemeClr val="bg1"/>
                </a:solidFill>
              </a:rPr>
              <a:t>Vizsgatárgyak</a:t>
            </a:r>
          </a:p>
          <a:p>
            <a:pPr algn="ctr">
              <a:spcBef>
                <a:spcPct val="50000"/>
              </a:spcBef>
            </a:pPr>
            <a:r>
              <a:rPr lang="hu-HU" sz="1600" b="1" dirty="0">
                <a:solidFill>
                  <a:schemeClr val="bg1"/>
                </a:solidFill>
              </a:rPr>
              <a:t>(az idegen nyelvűekkel együtt)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148064" y="1844824"/>
            <a:ext cx="3355975" cy="46166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 b="1" dirty="0" smtClean="0">
                <a:solidFill>
                  <a:schemeClr val="bg1"/>
                </a:solidFill>
              </a:rPr>
              <a:t>Középszint:</a:t>
            </a:r>
            <a:r>
              <a:rPr lang="hu-HU" sz="1200" dirty="0" smtClean="0">
                <a:solidFill>
                  <a:schemeClr val="bg1"/>
                </a:solidFill>
              </a:rPr>
              <a:t> 181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1400" dirty="0" smtClean="0">
                <a:solidFill>
                  <a:schemeClr val="bg1"/>
                </a:solidFill>
              </a:rPr>
              <a:t>182</a:t>
            </a:r>
            <a:r>
              <a:rPr lang="hu-HU" sz="1600" dirty="0" smtClean="0">
                <a:solidFill>
                  <a:schemeClr val="bg1"/>
                </a:solidFill>
              </a:rPr>
              <a:t> 154 </a:t>
            </a:r>
            <a:r>
              <a:rPr lang="hu-HU" dirty="0" smtClean="0">
                <a:solidFill>
                  <a:schemeClr val="bg1"/>
                </a:solidFill>
              </a:rPr>
              <a:t>157 </a:t>
            </a:r>
            <a:r>
              <a:rPr lang="hu-HU" sz="2000" b="1" dirty="0" smtClean="0">
                <a:solidFill>
                  <a:schemeClr val="bg1"/>
                </a:solidFill>
              </a:rPr>
              <a:t>159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104457" y="2890838"/>
            <a:ext cx="3355975" cy="40011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 b="1" dirty="0">
                <a:solidFill>
                  <a:schemeClr val="bg1"/>
                </a:solidFill>
              </a:rPr>
              <a:t>Emelt szint: </a:t>
            </a:r>
            <a:r>
              <a:rPr lang="hu-HU" sz="1200" dirty="0" smtClean="0">
                <a:solidFill>
                  <a:schemeClr val="bg1"/>
                </a:solidFill>
              </a:rPr>
              <a:t>65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sz="1400" dirty="0" smtClean="0">
                <a:solidFill>
                  <a:schemeClr val="bg1"/>
                </a:solidFill>
              </a:rPr>
              <a:t> 73   </a:t>
            </a:r>
            <a:r>
              <a:rPr lang="hu-HU" sz="1600" dirty="0" smtClean="0">
                <a:solidFill>
                  <a:schemeClr val="bg1"/>
                </a:solidFill>
              </a:rPr>
              <a:t>73</a:t>
            </a:r>
            <a:r>
              <a:rPr lang="hu-HU" sz="2000" dirty="0" smtClean="0">
                <a:solidFill>
                  <a:schemeClr val="bg1"/>
                </a:solidFill>
              </a:rPr>
              <a:t>  </a:t>
            </a:r>
            <a:r>
              <a:rPr lang="hu-HU" dirty="0" smtClean="0">
                <a:solidFill>
                  <a:schemeClr val="bg1"/>
                </a:solidFill>
              </a:rPr>
              <a:t>77  </a:t>
            </a:r>
            <a:r>
              <a:rPr lang="hu-HU" sz="2000" b="1" dirty="0" smtClean="0">
                <a:solidFill>
                  <a:schemeClr val="bg1"/>
                </a:solidFill>
              </a:rPr>
              <a:t>79</a:t>
            </a:r>
            <a:endParaRPr lang="hu-HU" b="1" dirty="0">
              <a:solidFill>
                <a:schemeClr val="bg1"/>
              </a:solidFill>
            </a:endParaRPr>
          </a:p>
        </p:txBody>
      </p:sp>
      <p:pic>
        <p:nvPicPr>
          <p:cNvPr id="2356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4511675"/>
            <a:ext cx="10541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Text Box 10"/>
          <p:cNvSpPr txBox="1">
            <a:spLocks noChangeArrowheads="1"/>
          </p:cNvSpPr>
          <p:nvPr/>
        </p:nvSpPr>
        <p:spPr bwMode="auto">
          <a:xfrm>
            <a:off x="611188" y="4365625"/>
            <a:ext cx="2447925" cy="83185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solidFill>
                  <a:schemeClr val="bg1"/>
                </a:solidFill>
              </a:rPr>
              <a:t>Vizsgák idegen nyelven</a:t>
            </a:r>
          </a:p>
        </p:txBody>
      </p:sp>
      <p:sp>
        <p:nvSpPr>
          <p:cNvPr id="23562" name="Text Box 11"/>
          <p:cNvSpPr txBox="1">
            <a:spLocks noChangeArrowheads="1"/>
          </p:cNvSpPr>
          <p:nvPr/>
        </p:nvSpPr>
        <p:spPr bwMode="auto">
          <a:xfrm>
            <a:off x="4859338" y="3860800"/>
            <a:ext cx="3600450" cy="1938992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 b="1" dirty="0" smtClean="0">
                <a:solidFill>
                  <a:schemeClr val="bg1"/>
                </a:solidFill>
              </a:rPr>
              <a:t>Középszinten 19, emelt szinten 11 vizsgatárgyból </a:t>
            </a:r>
            <a:r>
              <a:rPr lang="hu-HU" sz="1600" b="1" dirty="0">
                <a:solidFill>
                  <a:schemeClr val="bg1"/>
                </a:solidFill>
              </a:rPr>
              <a:t>jelentkeztek idegen nyelven </a:t>
            </a:r>
            <a:r>
              <a:rPr lang="hu-HU" sz="1600" b="1" dirty="0" smtClean="0">
                <a:solidFill>
                  <a:schemeClr val="bg1"/>
                </a:solidFill>
              </a:rPr>
              <a:t>is</a:t>
            </a:r>
            <a:endParaRPr lang="hu-HU" sz="1600" b="1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hu-HU" sz="1600" b="1" dirty="0">
                <a:solidFill>
                  <a:schemeClr val="bg1"/>
                </a:solidFill>
              </a:rPr>
              <a:t>pl.: </a:t>
            </a:r>
            <a:r>
              <a:rPr lang="hu-HU" sz="1600" b="1" dirty="0" smtClean="0">
                <a:solidFill>
                  <a:schemeClr val="bg1"/>
                </a:solidFill>
              </a:rPr>
              <a:t>középszinten matematika 10, </a:t>
            </a:r>
            <a:r>
              <a:rPr lang="hu-HU" sz="1600" b="1" dirty="0">
                <a:solidFill>
                  <a:schemeClr val="bg1"/>
                </a:solidFill>
              </a:rPr>
              <a:t>történelem </a:t>
            </a:r>
            <a:r>
              <a:rPr lang="hu-HU" sz="1600" b="1" dirty="0" smtClean="0">
                <a:solidFill>
                  <a:schemeClr val="bg1"/>
                </a:solidFill>
              </a:rPr>
              <a:t>10, </a:t>
            </a:r>
            <a:r>
              <a:rPr lang="hu-HU" sz="1600" b="1" dirty="0">
                <a:solidFill>
                  <a:schemeClr val="bg1"/>
                </a:solidFill>
              </a:rPr>
              <a:t>földrajz </a:t>
            </a:r>
            <a:r>
              <a:rPr lang="hu-HU" sz="1600" b="1" dirty="0" smtClean="0">
                <a:solidFill>
                  <a:schemeClr val="bg1"/>
                </a:solidFill>
              </a:rPr>
              <a:t>7, </a:t>
            </a:r>
            <a:r>
              <a:rPr lang="hu-HU" sz="1600" b="1" dirty="0">
                <a:solidFill>
                  <a:schemeClr val="bg1"/>
                </a:solidFill>
              </a:rPr>
              <a:t>informatika </a:t>
            </a:r>
            <a:r>
              <a:rPr lang="hu-HU" sz="1600" b="1" dirty="0" smtClean="0">
                <a:solidFill>
                  <a:schemeClr val="bg1"/>
                </a:solidFill>
              </a:rPr>
              <a:t>5, </a:t>
            </a:r>
            <a:r>
              <a:rPr lang="hu-HU" sz="1600" b="1" dirty="0">
                <a:solidFill>
                  <a:schemeClr val="bg1"/>
                </a:solidFill>
              </a:rPr>
              <a:t>testnevelés </a:t>
            </a:r>
            <a:r>
              <a:rPr lang="hu-HU" sz="1600" b="1" dirty="0" smtClean="0">
                <a:solidFill>
                  <a:schemeClr val="bg1"/>
                </a:solidFill>
              </a:rPr>
              <a:t>5, </a:t>
            </a:r>
            <a:br>
              <a:rPr lang="hu-HU" sz="1600" b="1" dirty="0" smtClean="0">
                <a:solidFill>
                  <a:schemeClr val="bg1"/>
                </a:solidFill>
              </a:rPr>
            </a:br>
            <a:r>
              <a:rPr lang="hu-HU" sz="1600" b="1" dirty="0" smtClean="0">
                <a:solidFill>
                  <a:schemeClr val="bg1"/>
                </a:solidFill>
              </a:rPr>
              <a:t>fizika 6, biológia 3 idegen </a:t>
            </a:r>
            <a:r>
              <a:rPr lang="hu-HU" sz="1600" b="1" dirty="0">
                <a:solidFill>
                  <a:schemeClr val="bg1"/>
                </a:solidFill>
              </a:rPr>
              <a:t>nyelven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049092"/>
              </p:ext>
            </p:extLst>
          </p:nvPr>
        </p:nvGraphicFramePr>
        <p:xfrm>
          <a:off x="2984500" y="4216400"/>
          <a:ext cx="2454275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0" name="Worksheet" r:id="rId4" imgW="2457399" imgH="1514430" progId="Excel.Sheet.8">
                  <p:embed/>
                </p:oleObj>
              </mc:Choice>
              <mc:Fallback>
                <p:oleObj name="Worksheet" r:id="rId4" imgW="2457399" imgH="1514430" progId="Excel.Sheet.8">
                  <p:embed/>
                  <p:pic>
                    <p:nvPicPr>
                      <p:cNvPr id="0" name="Picture 10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0" y="4216400"/>
                        <a:ext cx="2454275" cy="152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89435570"/>
              </p:ext>
            </p:extLst>
          </p:nvPr>
        </p:nvGraphicFramePr>
        <p:xfrm>
          <a:off x="3073400" y="1068388"/>
          <a:ext cx="2108200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1" name="Worksheet" r:id="rId6" imgW="2428765" imgH="1533600" progId="Excel.Sheet.8">
                  <p:embed/>
                </p:oleObj>
              </mc:Choice>
              <mc:Fallback>
                <p:oleObj name="Worksheet" r:id="rId6" imgW="2428765" imgH="1533600" progId="Excel.Sheet.8">
                  <p:embed/>
                  <p:pic>
                    <p:nvPicPr>
                      <p:cNvPr id="0" name="Picture 109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1068388"/>
                        <a:ext cx="2108200" cy="1330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95536" y="980728"/>
          <a:ext cx="2197100" cy="146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2" name="Diagram" r:id="rId8" imgW="6096000" imgH="4067251" progId="MSGraph.Chart.8">
                  <p:embed followColorScheme="full"/>
                </p:oleObj>
              </mc:Choice>
              <mc:Fallback>
                <p:oleObj name="Diagram" r:id="rId8" imgW="6096000" imgH="4067251" progId="MSGraph.Chart.8">
                  <p:embed followColorScheme="full"/>
                  <p:pic>
                    <p:nvPicPr>
                      <p:cNvPr id="0" name="Picture 109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980728"/>
                        <a:ext cx="2197100" cy="1465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916013977"/>
              </p:ext>
            </p:extLst>
          </p:nvPr>
        </p:nvGraphicFramePr>
        <p:xfrm>
          <a:off x="5410200" y="692150"/>
          <a:ext cx="2882900" cy="185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3" name="Worksheet" r:id="rId10" imgW="3676779" imgH="2362230" progId="Excel.Sheet.8">
                  <p:embed/>
                </p:oleObj>
              </mc:Choice>
              <mc:Fallback>
                <p:oleObj name="Worksheet" r:id="rId10" imgW="3676779" imgH="2362230" progId="Excel.Sheet.8">
                  <p:embed/>
                  <p:pic>
                    <p:nvPicPr>
                      <p:cNvPr id="0" name="Picture 109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692150"/>
                        <a:ext cx="2882900" cy="185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7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95288" y="2565400"/>
          <a:ext cx="2159000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4" name="Diagram" r:id="rId12" imgW="6096000" imgH="4067251" progId="MSGraph.Chart.8">
                  <p:embed followColorScheme="full"/>
                </p:oleObj>
              </mc:Choice>
              <mc:Fallback>
                <p:oleObj name="Diagram" r:id="rId12" imgW="6096000" imgH="4067251" progId="MSGraph.Chart.8">
                  <p:embed followColorScheme="full"/>
                  <p:pic>
                    <p:nvPicPr>
                      <p:cNvPr id="0" name="Picture 109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565400"/>
                        <a:ext cx="2159000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Text Box 6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512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185810"/>
              </p:ext>
            </p:extLst>
          </p:nvPr>
        </p:nvGraphicFramePr>
        <p:xfrm>
          <a:off x="1612900" y="2527300"/>
          <a:ext cx="4862513" cy="165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5" name="Worksheet" r:id="rId14" imgW="4286199" imgH="1362150" progId="Excel.Sheet.8">
                  <p:embed/>
                </p:oleObj>
              </mc:Choice>
              <mc:Fallback>
                <p:oleObj name="Worksheet" r:id="rId14" imgW="4286199" imgH="1362150" progId="Excel.Sheet.8">
                  <p:embed/>
                  <p:pic>
                    <p:nvPicPr>
                      <p:cNvPr id="0" name="Picture 10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900" y="2527300"/>
                        <a:ext cx="4862513" cy="165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34397"/>
              </p:ext>
            </p:extLst>
          </p:nvPr>
        </p:nvGraphicFramePr>
        <p:xfrm>
          <a:off x="5080000" y="2120900"/>
          <a:ext cx="3644900" cy="214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6" name="Worksheet" r:id="rId16" imgW="4295654" imgH="2524230" progId="Excel.Sheet.8">
                  <p:embed/>
                </p:oleObj>
              </mc:Choice>
              <mc:Fallback>
                <p:oleObj name="Worksheet" r:id="rId16" imgW="4295654" imgH="2524230" progId="Excel.Sheet.8">
                  <p:embed/>
                  <p:pic>
                    <p:nvPicPr>
                      <p:cNvPr id="0" name="Picture 10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0" y="2120900"/>
                        <a:ext cx="3644900" cy="214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10"/>
          <p:cNvGraphicFramePr>
            <a:graphicFrameLocks noChangeAspect="1"/>
          </p:cNvGraphicFramePr>
          <p:nvPr/>
        </p:nvGraphicFramePr>
        <p:xfrm>
          <a:off x="468313" y="4221163"/>
          <a:ext cx="2159000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7" name="Diagram" r:id="rId18" imgW="6096000" imgH="4067251" progId="MSGraph.Chart.8">
                  <p:embed followColorScheme="full"/>
                </p:oleObj>
              </mc:Choice>
              <mc:Fallback>
                <p:oleObj name="Diagram" r:id="rId18" imgW="6096000" imgH="4067251" progId="MSGraph.Chart.8">
                  <p:embed followColorScheme="full"/>
                  <p:pic>
                    <p:nvPicPr>
                      <p:cNvPr id="0" name="Picture 10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221163"/>
                        <a:ext cx="2159000" cy="1439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369240"/>
              </p:ext>
            </p:extLst>
          </p:nvPr>
        </p:nvGraphicFramePr>
        <p:xfrm>
          <a:off x="4762500" y="3860800"/>
          <a:ext cx="4248150" cy="197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8" name="Worksheet" r:id="rId20" imgW="4295654" imgH="1990710" progId="Excel.Sheet.8">
                  <p:embed/>
                </p:oleObj>
              </mc:Choice>
              <mc:Fallback>
                <p:oleObj name="Worksheet" r:id="rId20" imgW="4295654" imgH="1990710" progId="Excel.Sheet.8">
                  <p:embed/>
                  <p:pic>
                    <p:nvPicPr>
                      <p:cNvPr id="0" name="Picture 10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0" y="3860800"/>
                        <a:ext cx="4248150" cy="197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0" y="1268760"/>
            <a:ext cx="4587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 smtClean="0"/>
              <a:t>Angol</a:t>
            </a:r>
            <a:endParaRPr lang="hu-HU" b="1" dirty="0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0" y="2852936"/>
            <a:ext cx="4587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Német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0" y="4293096"/>
            <a:ext cx="4587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Informatika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8316913" y="1268413"/>
            <a:ext cx="827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</a:rPr>
              <a:t>52349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</a:rPr>
              <a:t>52487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</a:rPr>
              <a:t>51354</a:t>
            </a:r>
            <a:endParaRPr lang="hu-HU" sz="1400" b="1" dirty="0">
              <a:solidFill>
                <a:srgbClr val="0000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8316913" y="2924944"/>
            <a:ext cx="827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</a:rPr>
              <a:t>19040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</a:rPr>
              <a:t>17920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</a:rPr>
              <a:t>16773</a:t>
            </a:r>
            <a:endParaRPr lang="hu-HU" sz="1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8316913" y="4652963"/>
            <a:ext cx="827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</a:rPr>
              <a:t>20433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</a:rPr>
              <a:t>20343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+mn-cs"/>
              </a:rPr>
              <a:t>18840</a:t>
            </a:r>
            <a:endParaRPr lang="hu-HU" sz="14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1187450" y="333375"/>
            <a:ext cx="69119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b="1" dirty="0">
                <a:solidFill>
                  <a:schemeClr val="tx2"/>
                </a:solidFill>
                <a:latin typeface="Arial" pitchFamily="34" charset="0"/>
                <a:cs typeface="+mn-cs"/>
              </a:rPr>
              <a:t>A középszintű </a:t>
            </a:r>
            <a:r>
              <a:rPr lang="hu-HU" b="1" dirty="0">
                <a:latin typeface="Arial" pitchFamily="34" charset="0"/>
                <a:cs typeface="+mn-cs"/>
              </a:rPr>
              <a:t>vizsgaeredmények</a:t>
            </a:r>
            <a:r>
              <a:rPr lang="hu-HU" b="1" dirty="0">
                <a:solidFill>
                  <a:schemeClr val="tx2"/>
                </a:solidFill>
                <a:latin typeface="Arial" pitchFamily="34" charset="0"/>
                <a:cs typeface="+mn-cs"/>
              </a:rPr>
              <a:t> összehasonlítása </a:t>
            </a:r>
            <a:br>
              <a:rPr lang="hu-HU" b="1" dirty="0">
                <a:solidFill>
                  <a:schemeClr val="tx2"/>
                </a:solidFill>
                <a:latin typeface="Arial" pitchFamily="34" charset="0"/>
                <a:cs typeface="+mn-cs"/>
              </a:rPr>
            </a:br>
            <a:r>
              <a:rPr lang="hu-HU" b="1" dirty="0">
                <a:solidFill>
                  <a:srgbClr val="00FFFF"/>
                </a:solidFill>
                <a:latin typeface="Arial" pitchFamily="34" charset="0"/>
                <a:cs typeface="+mn-cs"/>
              </a:rPr>
              <a:t>korábbi vizsgarendszer</a:t>
            </a:r>
            <a:r>
              <a:rPr lang="hu-HU" b="1" dirty="0">
                <a:solidFill>
                  <a:schemeClr val="tx2"/>
                </a:solidFill>
                <a:latin typeface="Arial" pitchFamily="34" charset="0"/>
                <a:cs typeface="+mn-cs"/>
              </a:rPr>
              <a:t> – </a:t>
            </a:r>
            <a:r>
              <a:rPr lang="hu-HU" b="1" dirty="0" smtClean="0">
                <a:solidFill>
                  <a:srgbClr val="FFFF00"/>
                </a:solidFill>
                <a:latin typeface="Arial" pitchFamily="34" charset="0"/>
                <a:cs typeface="+mn-cs"/>
              </a:rPr>
              <a:t>2012.</a:t>
            </a:r>
            <a:r>
              <a:rPr lang="hu-HU" b="1" dirty="0" smtClean="0">
                <a:solidFill>
                  <a:schemeClr val="tx2"/>
                </a:solidFill>
                <a:latin typeface="Arial" pitchFamily="34" charset="0"/>
                <a:cs typeface="+mn-cs"/>
              </a:rPr>
              <a:t> </a:t>
            </a:r>
            <a:r>
              <a:rPr lang="hu-HU" b="1" dirty="0">
                <a:solidFill>
                  <a:schemeClr val="tx2"/>
                </a:solidFill>
                <a:latin typeface="Arial" pitchFamily="34" charset="0"/>
                <a:cs typeface="+mn-cs"/>
              </a:rPr>
              <a:t>– </a:t>
            </a:r>
            <a:r>
              <a:rPr lang="hu-HU" b="1" dirty="0" smtClean="0">
                <a:solidFill>
                  <a:srgbClr val="FF0000"/>
                </a:solidFill>
                <a:latin typeface="Arial" pitchFamily="34" charset="0"/>
                <a:cs typeface="+mn-cs"/>
              </a:rPr>
              <a:t>2013. </a:t>
            </a:r>
            <a:r>
              <a:rPr lang="hu-HU" b="1" dirty="0">
                <a:latin typeface="Arial" pitchFamily="34" charset="0"/>
                <a:cs typeface="+mn-cs"/>
              </a:rPr>
              <a:t>– </a:t>
            </a:r>
            <a:r>
              <a:rPr lang="hu-HU" b="1" dirty="0" smtClean="0">
                <a:solidFill>
                  <a:srgbClr val="33CC33"/>
                </a:solidFill>
                <a:latin typeface="Arial" pitchFamily="34" charset="0"/>
                <a:cs typeface="+mn-cs"/>
              </a:rPr>
              <a:t>2014. </a:t>
            </a:r>
            <a:r>
              <a:rPr lang="hu-HU" b="1" dirty="0">
                <a:solidFill>
                  <a:schemeClr val="tx2"/>
                </a:solidFill>
                <a:latin typeface="Arial" pitchFamily="34" charset="0"/>
                <a:cs typeface="+mn-cs"/>
              </a:rPr>
              <a:t>– </a:t>
            </a:r>
            <a:r>
              <a:rPr lang="hu-HU" b="1" dirty="0" smtClean="0">
                <a:solidFill>
                  <a:srgbClr val="0000FF"/>
                </a:solidFill>
                <a:latin typeface="Arial" pitchFamily="34" charset="0"/>
                <a:cs typeface="+mn-cs"/>
              </a:rPr>
              <a:t>2015. </a:t>
            </a:r>
            <a:r>
              <a:rPr lang="hu-HU" b="1" dirty="0">
                <a:latin typeface="Arial" pitchFamily="34" charset="0"/>
                <a:cs typeface="+mn-cs"/>
              </a:rPr>
              <a:t>– </a:t>
            </a:r>
            <a:r>
              <a:rPr lang="hu-HU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+mn-cs"/>
              </a:rPr>
              <a:t>2016.</a:t>
            </a:r>
            <a:endParaRPr lang="hu-HU" b="1" dirty="0">
              <a:solidFill>
                <a:srgbClr val="0000FF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102050"/>
              </p:ext>
            </p:extLst>
          </p:nvPr>
        </p:nvGraphicFramePr>
        <p:xfrm>
          <a:off x="2146300" y="4140200"/>
          <a:ext cx="3771900" cy="189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5" name="Worksheet" r:id="rId4" imgW="3686234" imgH="1857330" progId="Excel.Sheet.8">
                  <p:embed/>
                </p:oleObj>
              </mc:Choice>
              <mc:Fallback>
                <p:oleObj name="Worksheet" r:id="rId4" imgW="3686234" imgH="1857330" progId="Excel.Sheet.8">
                  <p:embed/>
                  <p:pic>
                    <p:nvPicPr>
                      <p:cNvPr id="0" name="Picture 1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300" y="4140200"/>
                        <a:ext cx="3771900" cy="189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10898411"/>
              </p:ext>
            </p:extLst>
          </p:nvPr>
        </p:nvGraphicFramePr>
        <p:xfrm>
          <a:off x="2671763" y="965200"/>
          <a:ext cx="2706687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6" name="Worksheet" r:id="rId6" imgW="2457399" imgH="1533600" progId="Excel.Sheet.8">
                  <p:embed/>
                </p:oleObj>
              </mc:Choice>
              <mc:Fallback>
                <p:oleObj name="Worksheet" r:id="rId6" imgW="2457399" imgH="1533600" progId="Excel.Sheet.8">
                  <p:embed/>
                  <p:pic>
                    <p:nvPicPr>
                      <p:cNvPr id="0" name="Picture 110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763" y="965200"/>
                        <a:ext cx="2706687" cy="168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8313" y="1125538"/>
          <a:ext cx="2197100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7" name="Diagram" r:id="rId8" imgW="6096000" imgH="4067251" progId="MSGraph.Chart.8">
                  <p:embed followColorScheme="full"/>
                </p:oleObj>
              </mc:Choice>
              <mc:Fallback>
                <p:oleObj name="Diagram" r:id="rId8" imgW="6096000" imgH="4067251" progId="MSGraph.Chart.8">
                  <p:embed followColorScheme="full"/>
                  <p:pic>
                    <p:nvPicPr>
                      <p:cNvPr id="0" name="Picture 110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125538"/>
                        <a:ext cx="2197100" cy="1463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955601"/>
              </p:ext>
            </p:extLst>
          </p:nvPr>
        </p:nvGraphicFramePr>
        <p:xfrm>
          <a:off x="5381625" y="774700"/>
          <a:ext cx="287655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8" name="Worksheet" r:id="rId10" imgW="3676779" imgH="2466990" progId="Excel.Sheet.8">
                  <p:embed/>
                </p:oleObj>
              </mc:Choice>
              <mc:Fallback>
                <p:oleObj name="Worksheet" r:id="rId10" imgW="3676779" imgH="2466990" progId="Excel.Sheet.8">
                  <p:embed/>
                  <p:pic>
                    <p:nvPicPr>
                      <p:cNvPr id="0" name="Picture 110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25" y="774700"/>
                        <a:ext cx="2876550" cy="193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7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45528" y="2678131"/>
          <a:ext cx="2159000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9" name="Diagram" r:id="rId12" imgW="6096000" imgH="4067251" progId="MSGraph.Chart.8">
                  <p:embed followColorScheme="full"/>
                </p:oleObj>
              </mc:Choice>
              <mc:Fallback>
                <p:oleObj name="Diagram" r:id="rId12" imgW="6096000" imgH="4067251" progId="MSGraph.Chart.8">
                  <p:embed followColorScheme="full"/>
                  <p:pic>
                    <p:nvPicPr>
                      <p:cNvPr id="0" name="Picture 110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528" y="2678131"/>
                        <a:ext cx="2159000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5" name="Text Box 6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615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850472"/>
              </p:ext>
            </p:extLst>
          </p:nvPr>
        </p:nvGraphicFramePr>
        <p:xfrm>
          <a:off x="2768600" y="2489200"/>
          <a:ext cx="2530475" cy="174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0" name="Worksheet" r:id="rId14" imgW="2447945" imgH="1685880" progId="Excel.Sheet.8">
                  <p:embed/>
                </p:oleObj>
              </mc:Choice>
              <mc:Fallback>
                <p:oleObj name="Worksheet" r:id="rId14" imgW="2447945" imgH="1685880" progId="Excel.Sheet.8">
                  <p:embed/>
                  <p:pic>
                    <p:nvPicPr>
                      <p:cNvPr id="0" name="Picture 1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2489200"/>
                        <a:ext cx="2530475" cy="1747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013479"/>
              </p:ext>
            </p:extLst>
          </p:nvPr>
        </p:nvGraphicFramePr>
        <p:xfrm>
          <a:off x="4927600" y="2273300"/>
          <a:ext cx="38354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1" name="Worksheet" r:id="rId16" imgW="4257565" imgH="2152710" progId="Excel.Sheet.8">
                  <p:embed/>
                </p:oleObj>
              </mc:Choice>
              <mc:Fallback>
                <p:oleObj name="Worksheet" r:id="rId16" imgW="4257565" imgH="2152710" progId="Excel.Sheet.8">
                  <p:embed/>
                  <p:pic>
                    <p:nvPicPr>
                      <p:cNvPr id="0" name="Picture 1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7600" y="2273300"/>
                        <a:ext cx="3835400" cy="194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10"/>
          <p:cNvGraphicFramePr>
            <a:graphicFrameLocks noChangeAspect="1"/>
          </p:cNvGraphicFramePr>
          <p:nvPr/>
        </p:nvGraphicFramePr>
        <p:xfrm>
          <a:off x="468313" y="4437063"/>
          <a:ext cx="2159000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2" name="Diagram" r:id="rId18" imgW="6096000" imgH="4067251" progId="MSGraph.Chart.8">
                  <p:embed followColorScheme="full"/>
                </p:oleObj>
              </mc:Choice>
              <mc:Fallback>
                <p:oleObj name="Diagram" r:id="rId18" imgW="6096000" imgH="4067251" progId="MSGraph.Chart.8">
                  <p:embed followColorScheme="full"/>
                  <p:pic>
                    <p:nvPicPr>
                      <p:cNvPr id="0" name="Picture 1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437063"/>
                        <a:ext cx="2159000" cy="1439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559607"/>
              </p:ext>
            </p:extLst>
          </p:nvPr>
        </p:nvGraphicFramePr>
        <p:xfrm>
          <a:off x="4965700" y="4000500"/>
          <a:ext cx="3814763" cy="195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3" name="Worksheet" r:id="rId20" imgW="4276745" imgH="2190780" progId="Excel.Sheet.8">
                  <p:embed/>
                </p:oleObj>
              </mc:Choice>
              <mc:Fallback>
                <p:oleObj name="Worksheet" r:id="rId20" imgW="4276745" imgH="2190780" progId="Excel.Sheet.8">
                  <p:embed/>
                  <p:pic>
                    <p:nvPicPr>
                      <p:cNvPr id="0" name="Picture 1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5700" y="4000500"/>
                        <a:ext cx="3814763" cy="1951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0" y="1340768"/>
            <a:ext cx="4587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Biológia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0" y="3068960"/>
            <a:ext cx="4587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Fizika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0" y="4725144"/>
            <a:ext cx="4587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Kémia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8280660" y="1344602"/>
            <a:ext cx="827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itchFamily="34" charset="0"/>
                <a:cs typeface="+mn-cs"/>
              </a:rPr>
              <a:t>8393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  <a:latin typeface="Arial" pitchFamily="34" charset="0"/>
                <a:cs typeface="+mn-cs"/>
              </a:rPr>
              <a:t>8633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+mn-cs"/>
              </a:rPr>
              <a:t>8121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8244409" y="3068961"/>
            <a:ext cx="89959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itchFamily="34" charset="0"/>
                <a:cs typeface="+mn-cs"/>
              </a:rPr>
              <a:t>3343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  <a:latin typeface="Arial" pitchFamily="34" charset="0"/>
                <a:cs typeface="+mn-cs"/>
              </a:rPr>
              <a:t>3427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+mn-cs"/>
              </a:rPr>
              <a:t>2755</a:t>
            </a:r>
            <a:endParaRPr lang="hu-HU" sz="14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8316913" y="4725144"/>
            <a:ext cx="827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itchFamily="34" charset="0"/>
                <a:cs typeface="+mn-cs"/>
              </a:rPr>
              <a:t> 774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  <a:latin typeface="Arial" pitchFamily="34" charset="0"/>
                <a:cs typeface="+mn-cs"/>
              </a:rPr>
              <a:t> 746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  <a:latin typeface="Arial" pitchFamily="34" charset="0"/>
                <a:cs typeface="+mn-cs"/>
              </a:rPr>
              <a:t> 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+mn-cs"/>
              </a:rPr>
              <a:t>704</a:t>
            </a:r>
            <a:endParaRPr lang="hu-HU" sz="14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1116013" y="476250"/>
            <a:ext cx="69119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b="1" dirty="0">
                <a:solidFill>
                  <a:schemeClr val="tx2"/>
                </a:solidFill>
                <a:latin typeface="Arial" pitchFamily="34" charset="0"/>
                <a:cs typeface="+mn-cs"/>
              </a:rPr>
              <a:t>A középszintű </a:t>
            </a:r>
            <a:r>
              <a:rPr lang="hu-HU" b="1" dirty="0">
                <a:latin typeface="Arial" pitchFamily="34" charset="0"/>
                <a:cs typeface="+mn-cs"/>
              </a:rPr>
              <a:t>vizsgaeredmények</a:t>
            </a:r>
            <a:r>
              <a:rPr lang="hu-HU" b="1" dirty="0">
                <a:solidFill>
                  <a:schemeClr val="tx2"/>
                </a:solidFill>
                <a:latin typeface="Arial" pitchFamily="34" charset="0"/>
                <a:cs typeface="+mn-cs"/>
              </a:rPr>
              <a:t> összehasonlítása </a:t>
            </a:r>
            <a:br>
              <a:rPr lang="hu-HU" b="1" dirty="0">
                <a:solidFill>
                  <a:schemeClr val="tx2"/>
                </a:solidFill>
                <a:latin typeface="Arial" pitchFamily="34" charset="0"/>
                <a:cs typeface="+mn-cs"/>
              </a:rPr>
            </a:br>
            <a:r>
              <a:rPr lang="hu-HU" b="1" dirty="0">
                <a:solidFill>
                  <a:srgbClr val="00FFFF"/>
                </a:solidFill>
                <a:latin typeface="Arial" pitchFamily="34" charset="0"/>
                <a:cs typeface="+mn-cs"/>
              </a:rPr>
              <a:t>korábbi vizsgarendszer</a:t>
            </a:r>
            <a:r>
              <a:rPr lang="hu-HU" b="1" dirty="0">
                <a:solidFill>
                  <a:schemeClr val="tx2"/>
                </a:solidFill>
                <a:latin typeface="Arial" pitchFamily="34" charset="0"/>
                <a:cs typeface="+mn-cs"/>
              </a:rPr>
              <a:t> – </a:t>
            </a:r>
            <a:r>
              <a:rPr lang="hu-HU" b="1" dirty="0" smtClean="0">
                <a:solidFill>
                  <a:srgbClr val="FFFF00"/>
                </a:solidFill>
                <a:latin typeface="Arial" pitchFamily="34" charset="0"/>
                <a:cs typeface="+mn-cs"/>
              </a:rPr>
              <a:t>2012.</a:t>
            </a:r>
            <a:r>
              <a:rPr lang="hu-HU" b="1" dirty="0" smtClean="0">
                <a:solidFill>
                  <a:schemeClr val="tx2"/>
                </a:solidFill>
                <a:latin typeface="Arial" pitchFamily="34" charset="0"/>
                <a:cs typeface="+mn-cs"/>
              </a:rPr>
              <a:t> </a:t>
            </a:r>
            <a:r>
              <a:rPr lang="hu-HU" b="1" dirty="0">
                <a:solidFill>
                  <a:schemeClr val="tx2"/>
                </a:solidFill>
                <a:latin typeface="Arial" pitchFamily="34" charset="0"/>
                <a:cs typeface="+mn-cs"/>
              </a:rPr>
              <a:t>– </a:t>
            </a:r>
            <a:r>
              <a:rPr lang="hu-HU" b="1" dirty="0" smtClean="0">
                <a:solidFill>
                  <a:srgbClr val="FF0000"/>
                </a:solidFill>
                <a:latin typeface="Arial" pitchFamily="34" charset="0"/>
                <a:cs typeface="+mn-cs"/>
              </a:rPr>
              <a:t>2013. </a:t>
            </a:r>
            <a:r>
              <a:rPr lang="hu-HU" b="1" dirty="0">
                <a:latin typeface="Arial" pitchFamily="34" charset="0"/>
                <a:cs typeface="+mn-cs"/>
              </a:rPr>
              <a:t>– </a:t>
            </a:r>
            <a:r>
              <a:rPr lang="hu-HU" b="1" dirty="0" smtClean="0">
                <a:solidFill>
                  <a:srgbClr val="33CC33"/>
                </a:solidFill>
                <a:latin typeface="Arial" pitchFamily="34" charset="0"/>
                <a:cs typeface="+mn-cs"/>
              </a:rPr>
              <a:t>2014. </a:t>
            </a:r>
            <a:r>
              <a:rPr lang="hu-HU" b="1" dirty="0">
                <a:solidFill>
                  <a:schemeClr val="tx2"/>
                </a:solidFill>
                <a:latin typeface="Arial" pitchFamily="34" charset="0"/>
                <a:cs typeface="+mn-cs"/>
              </a:rPr>
              <a:t>– </a:t>
            </a:r>
            <a:r>
              <a:rPr lang="hu-HU" b="1" dirty="0" smtClean="0">
                <a:solidFill>
                  <a:srgbClr val="0000FF"/>
                </a:solidFill>
                <a:latin typeface="Arial" pitchFamily="34" charset="0"/>
                <a:cs typeface="+mn-cs"/>
              </a:rPr>
              <a:t>2015. </a:t>
            </a:r>
            <a:r>
              <a:rPr lang="hu-HU" b="1" dirty="0">
                <a:latin typeface="Arial" pitchFamily="34" charset="0"/>
                <a:cs typeface="+mn-cs"/>
              </a:rPr>
              <a:t>– </a:t>
            </a:r>
            <a:r>
              <a:rPr lang="hu-HU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+mn-cs"/>
              </a:rPr>
              <a:t>2016.</a:t>
            </a:r>
            <a:endParaRPr lang="hu-HU" b="1" dirty="0">
              <a:solidFill>
                <a:srgbClr val="0000FF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4624"/>
            <a:ext cx="8497887" cy="922338"/>
          </a:xfrm>
        </p:spPr>
        <p:txBody>
          <a:bodyPr/>
          <a:lstStyle/>
          <a:p>
            <a:pPr eaLnBrk="1" hangingPunct="1"/>
            <a:r>
              <a:rPr lang="hu-HU" sz="2000" dirty="0" smtClean="0"/>
              <a:t>Az egyes vizsgázói rétegek átlageredményeinek összehasonlítása %-ban, középszinten  </a:t>
            </a:r>
            <a:r>
              <a:rPr lang="hu-HU" sz="1200" dirty="0" smtClean="0"/>
              <a:t>2014. </a:t>
            </a:r>
            <a:r>
              <a:rPr lang="hu-HU" sz="1800" dirty="0" smtClean="0"/>
              <a:t>- </a:t>
            </a:r>
            <a:r>
              <a:rPr lang="hu-HU" sz="1400" dirty="0" smtClean="0"/>
              <a:t>2015. – </a:t>
            </a:r>
            <a:r>
              <a:rPr lang="hu-HU" sz="1600" b="1" dirty="0" smtClean="0"/>
              <a:t>2016</a:t>
            </a:r>
            <a:r>
              <a:rPr lang="hu-HU" sz="1800" b="1" dirty="0" smtClean="0"/>
              <a:t>.</a:t>
            </a:r>
            <a:endParaRPr lang="hu-HU" sz="18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53703" name="Group 10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55923314"/>
              </p:ext>
            </p:extLst>
          </p:nvPr>
        </p:nvGraphicFramePr>
        <p:xfrm>
          <a:off x="439962" y="849994"/>
          <a:ext cx="8280598" cy="5234780"/>
        </p:xfrm>
        <a:graphic>
          <a:graphicData uri="http://schemas.openxmlformats.org/drawingml/2006/table">
            <a:tbl>
              <a:tblPr/>
              <a:tblGrid>
                <a:gridCol w="1223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8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62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8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Vizsgatárgy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Összes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Gimnázium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Szakközép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Felnőttoktatás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Tanulói </a:t>
                      </a:r>
                      <a:r>
                        <a:rPr lang="hu-HU" sz="1200" b="1" kern="1200" dirty="0" err="1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jv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. kívül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2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Magyar nyelv és irodalom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60,98</a:t>
                      </a:r>
                      <a:r>
                        <a:rPr lang="hu-HU" sz="12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 58,09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60,76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71,28   68,58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71,23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53,55   49,90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52,72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49,40   45,28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47,52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55,81   56,24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59,58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9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Történelem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57,24</a:t>
                      </a:r>
                      <a:r>
                        <a:rPr lang="hu-HU" sz="12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 57,59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59,53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66,47   66,91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68,79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50,35   50,51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52,62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49,41   47,96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49,61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59,93   60,51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61,89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9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Matematika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46,36</a:t>
                      </a:r>
                      <a:r>
                        <a:rPr lang="hu-HU" sz="12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 45,63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49,19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55,77   55,11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59,19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40,60   38,88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42,79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33,61   33,11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33,60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43,80   43,96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47,41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Angol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60,42</a:t>
                      </a:r>
                      <a:r>
                        <a:rPr lang="hu-HU" sz="12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 61,35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63,24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73,28   74,06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76,63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53,45   52,</a:t>
                      </a:r>
                      <a:r>
                        <a:rPr lang="hu-HU" sz="1200" b="1" kern="1200" dirty="0" err="1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52</a:t>
                      </a:r>
                      <a:endParaRPr lang="hu-HU" sz="1200" b="1" kern="1200" dirty="0" smtClean="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53,75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41,81   42,37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42,07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53,92   58,17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57,81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7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Német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56,13   56,02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60,53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69,58   69,48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75,54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 47,59   46,80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48,92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41,79   39,43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42,21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46,56   52,09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60,74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04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Fizika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68,59   67,14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72,09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74,46   72,</a:t>
                      </a:r>
                      <a:r>
                        <a:rPr lang="hu-HU" sz="1200" b="1" kern="1200" dirty="0" err="1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72</a:t>
                      </a:r>
                      <a:endParaRPr lang="hu-HU" sz="1200" b="1" kern="1200" dirty="0" smtClean="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77,72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57,90   56,77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59,67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51,31   48,68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50,64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68,36   66,69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71,63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28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Kémia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61,06   64,95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62,93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64,97   69,73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68,94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56,04   58,14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52,94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40,86   56,79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54,94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61,45   64,34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66,69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0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Biológia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57,85   57,97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60,43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64,77   64,08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66,91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51,33   51,85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53,27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51,83   51,80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53,66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67,91   68,28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69,63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Informatika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54,35   62,77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59,36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63,12   71,56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68,80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50,61   57,63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52,07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40,81   49,28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44,02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61,80   68,73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67,56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7970" name="Text Box 3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351837" cy="993775"/>
          </a:xfrm>
        </p:spPr>
        <p:txBody>
          <a:bodyPr/>
          <a:lstStyle/>
          <a:p>
            <a:pPr eaLnBrk="1" hangingPunct="1"/>
            <a:r>
              <a:rPr lang="hu-HU" sz="2000" dirty="0" smtClean="0"/>
              <a:t>Az egyes vizsgázói rétegek átlageredményeinek összehasonlítása </a:t>
            </a:r>
            <a:br>
              <a:rPr lang="hu-HU" sz="2000" dirty="0" smtClean="0"/>
            </a:br>
            <a:r>
              <a:rPr lang="hu-HU" sz="2000" dirty="0" smtClean="0"/>
              <a:t>%-ban, emelt szinten </a:t>
            </a:r>
            <a:r>
              <a:rPr lang="hu-HU" sz="1200" dirty="0" smtClean="0"/>
              <a:t>2014. – 2015</a:t>
            </a:r>
            <a:r>
              <a:rPr lang="hu-HU" sz="1400" dirty="0" smtClean="0"/>
              <a:t>. – </a:t>
            </a:r>
            <a:r>
              <a:rPr lang="hu-HU" sz="1400" b="1" dirty="0" smtClean="0"/>
              <a:t>2016.</a:t>
            </a:r>
            <a:endParaRPr lang="hu-HU" sz="14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27251" name="Group 27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22998192"/>
              </p:ext>
            </p:extLst>
          </p:nvPr>
        </p:nvGraphicFramePr>
        <p:xfrm>
          <a:off x="251520" y="836712"/>
          <a:ext cx="8614742" cy="5194436"/>
        </p:xfrm>
        <a:graphic>
          <a:graphicData uri="http://schemas.openxmlformats.org/drawingml/2006/table">
            <a:tbl>
              <a:tblPr/>
              <a:tblGrid>
                <a:gridCol w="1177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2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2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2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27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63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41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Vizsgatárgy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Összes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Gimnázium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Szakközép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Felnőttoktatás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Tanulói </a:t>
                      </a:r>
                      <a:r>
                        <a:rPr kumimoji="0" lang="hu-H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jv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 kívül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0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Magyar nyelv és irodalom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61,48   60,86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59,96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64,03   64,12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63,21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54,99   53,96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54,34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48,29   47,58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45,92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55,81   54,07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50,74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Történelem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61,66   65,38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66,40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64,86   68,93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69,92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55,57   58,45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58,85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51,20   52,47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52,39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52,34   56,68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57,66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Matematika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70,73   70,94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66,61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73,17   73,40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68,89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61,53   62,14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59,14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56,24   48,12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48,33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55,80   53,56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51,75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Angol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64,61   69,32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71,57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66,21   71,64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74,04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61,18   65,40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67,48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59,08   61,22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60,52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62,58   65,11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66,70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Német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71,57   73,06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73,38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72,91   75,02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75,70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68,78   69,55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69,72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65,83   72,00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59,67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 72,28   68,46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68,66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28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Fizika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69,35   69,18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70,39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71,74   71,63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73,40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64,32   61,03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63,53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47,00   49,50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51,12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56,64   60,55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58,09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Kémia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60,85   60,00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65,54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63,23   62,11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67,53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62,66   57,76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60,71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60,22   57,62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52,97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53,88   54,91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62,54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Biológia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60,78   64,85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68,83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62,41   66,63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70,91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49,54   53,59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58,86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47,33</a:t>
                      </a:r>
                      <a:r>
                        <a:rPr lang="hu-HU" sz="12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   58,00</a:t>
                      </a:r>
                      <a:endParaRPr lang="hu-HU" sz="1200" b="1" kern="1200" dirty="0" smtClean="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58,96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57,20   62,21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65,56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Informatika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60,45   60,43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64,81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63,92   64,77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67,87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59,00   59,99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64,89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48,07   48,44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58,74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55,83   50,38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57,27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8994" name="Text Box 6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23850" y="0"/>
            <a:ext cx="8640763" cy="863600"/>
          </a:xfrm>
        </p:spPr>
        <p:txBody>
          <a:bodyPr/>
          <a:lstStyle/>
          <a:p>
            <a:pPr eaLnBrk="1" hangingPunct="1">
              <a:defRPr/>
            </a:pPr>
            <a:r>
              <a:rPr lang="hu-HU" sz="1600" b="1" dirty="0" smtClean="0"/>
              <a:t>A gimnáziumi és a szakközépiskolai tanulók középszintű </a:t>
            </a:r>
            <a:br>
              <a:rPr lang="hu-HU" sz="1600" b="1" dirty="0" smtClean="0"/>
            </a:br>
            <a:r>
              <a:rPr lang="hu-HU" sz="1600" b="1" dirty="0" smtClean="0"/>
              <a:t>eredményeinek  összehasonlítása </a:t>
            </a:r>
            <a:r>
              <a:rPr lang="hu-HU" sz="1800" b="1" dirty="0" smtClean="0">
                <a:solidFill>
                  <a:srgbClr val="33CC33"/>
                </a:solidFill>
              </a:rPr>
              <a:t>2014.</a:t>
            </a:r>
            <a:r>
              <a:rPr lang="hu-HU" sz="1800" b="1" dirty="0" smtClean="0">
                <a:solidFill>
                  <a:schemeClr val="tx1"/>
                </a:solidFill>
              </a:rPr>
              <a:t> – </a:t>
            </a:r>
            <a:r>
              <a:rPr lang="hu-HU" sz="1800" b="1" dirty="0" smtClean="0">
                <a:solidFill>
                  <a:srgbClr val="0000FF"/>
                </a:solidFill>
              </a:rPr>
              <a:t>2015. - </a:t>
            </a:r>
            <a:r>
              <a:rPr lang="hu-HU" sz="1800" b="1" dirty="0" smtClean="0">
                <a:solidFill>
                  <a:schemeClr val="bg1">
                    <a:lumMod val="65000"/>
                  </a:schemeClr>
                </a:solidFill>
              </a:rPr>
              <a:t>2016</a:t>
            </a:r>
            <a:r>
              <a:rPr lang="hu-HU" sz="18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hu-HU" sz="18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7170" name="Object 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31750638"/>
              </p:ext>
            </p:extLst>
          </p:nvPr>
        </p:nvGraphicFramePr>
        <p:xfrm>
          <a:off x="4391025" y="2171700"/>
          <a:ext cx="4400550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6" name="Worksheet" r:id="rId4" imgW="4257565" imgH="2076570" progId="Excel.Sheet.8">
                  <p:embed/>
                </p:oleObj>
              </mc:Choice>
              <mc:Fallback>
                <p:oleObj name="Worksheet" r:id="rId4" imgW="4257565" imgH="2076570" progId="Excel.Sheet.8">
                  <p:embed/>
                  <p:pic>
                    <p:nvPicPr>
                      <p:cNvPr id="0" name="Picture 70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1025" y="2171700"/>
                        <a:ext cx="4400550" cy="214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448014747"/>
              </p:ext>
            </p:extLst>
          </p:nvPr>
        </p:nvGraphicFramePr>
        <p:xfrm>
          <a:off x="990600" y="4160838"/>
          <a:ext cx="3835400" cy="220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7" name="Worksheet" r:id="rId6" imgW="4257565" imgH="2447820" progId="Excel.Sheet.8">
                  <p:embed/>
                </p:oleObj>
              </mc:Choice>
              <mc:Fallback>
                <p:oleObj name="Worksheet" r:id="rId6" imgW="4257565" imgH="2447820" progId="Excel.Sheet.8">
                  <p:embed/>
                  <p:pic>
                    <p:nvPicPr>
                      <p:cNvPr id="0" name="Picture 70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160838"/>
                        <a:ext cx="3835400" cy="2205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Text Box 6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717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802743"/>
              </p:ext>
            </p:extLst>
          </p:nvPr>
        </p:nvGraphicFramePr>
        <p:xfrm>
          <a:off x="889000" y="2057400"/>
          <a:ext cx="3844925" cy="221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8" name="Worksheet" r:id="rId8" imgW="4257565" imgH="2447820" progId="Excel.Sheet.8">
                  <p:embed/>
                </p:oleObj>
              </mc:Choice>
              <mc:Fallback>
                <p:oleObj name="Worksheet" r:id="rId8" imgW="4257565" imgH="2447820" progId="Excel.Sheet.8">
                  <p:embed/>
                  <p:pic>
                    <p:nvPicPr>
                      <p:cNvPr id="0" name="Picture 7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2057400"/>
                        <a:ext cx="3844925" cy="221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542902"/>
              </p:ext>
            </p:extLst>
          </p:nvPr>
        </p:nvGraphicFramePr>
        <p:xfrm>
          <a:off x="4597400" y="4254500"/>
          <a:ext cx="4165600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9" name="Worksheet" r:id="rId10" imgW="4276745" imgH="2095470" progId="Excel.Sheet.8">
                  <p:embed/>
                </p:oleObj>
              </mc:Choice>
              <mc:Fallback>
                <p:oleObj name="Worksheet" r:id="rId10" imgW="4276745" imgH="2095470" progId="Excel.Sheet.8">
                  <p:embed/>
                  <p:pic>
                    <p:nvPicPr>
                      <p:cNvPr id="0" name="Picture 7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4254500"/>
                        <a:ext cx="4165600" cy="203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" name="Text Box 9"/>
          <p:cNvSpPr txBox="1">
            <a:spLocks noChangeArrowheads="1"/>
          </p:cNvSpPr>
          <p:nvPr/>
        </p:nvSpPr>
        <p:spPr bwMode="auto">
          <a:xfrm>
            <a:off x="251520" y="1196752"/>
            <a:ext cx="4318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 dirty="0"/>
              <a:t>Mindenki</a:t>
            </a:r>
          </a:p>
        </p:txBody>
      </p:sp>
      <p:sp>
        <p:nvSpPr>
          <p:cNvPr id="7179" name="Text Box 10"/>
          <p:cNvSpPr txBox="1">
            <a:spLocks noChangeArrowheads="1"/>
          </p:cNvSpPr>
          <p:nvPr/>
        </p:nvSpPr>
        <p:spPr bwMode="auto">
          <a:xfrm>
            <a:off x="251520" y="2924944"/>
            <a:ext cx="4318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 dirty="0"/>
              <a:t>Gimnázium</a:t>
            </a:r>
          </a:p>
        </p:txBody>
      </p:sp>
      <p:sp>
        <p:nvSpPr>
          <p:cNvPr id="7180" name="Text Box 11"/>
          <p:cNvSpPr txBox="1">
            <a:spLocks noChangeArrowheads="1"/>
          </p:cNvSpPr>
          <p:nvPr/>
        </p:nvSpPr>
        <p:spPr bwMode="auto">
          <a:xfrm>
            <a:off x="179388" y="4797425"/>
            <a:ext cx="8001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 dirty="0"/>
              <a:t>Szakközép-</a:t>
            </a:r>
          </a:p>
          <a:p>
            <a:pPr algn="ctr">
              <a:spcBef>
                <a:spcPct val="50000"/>
              </a:spcBef>
            </a:pPr>
            <a:r>
              <a:rPr lang="hu-HU" sz="1600" b="1" dirty="0"/>
              <a:t>iskola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1835150" y="836613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/>
              <a:t>Történelem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6156176" y="836712"/>
            <a:ext cx="172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Matematika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1907704" y="2564904"/>
            <a:ext cx="22320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cs typeface="+mn-cs"/>
              </a:rPr>
              <a:t>32304 </a:t>
            </a:r>
            <a:r>
              <a:rPr lang="hu-HU" sz="1400" b="1" dirty="0" smtClean="0">
                <a:cs typeface="+mn-cs"/>
              </a:rPr>
              <a:t>– </a:t>
            </a:r>
            <a:r>
              <a:rPr lang="hu-HU" sz="1400" b="1" dirty="0" smtClean="0">
                <a:solidFill>
                  <a:srgbClr val="0000FF"/>
                </a:solidFill>
                <a:cs typeface="+mn-cs"/>
              </a:rPr>
              <a:t>31922</a:t>
            </a:r>
            <a:r>
              <a:rPr lang="hu-HU" sz="1400" b="1" dirty="0" smtClean="0"/>
              <a:t> – 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</a:rPr>
              <a:t>30441</a:t>
            </a:r>
            <a:r>
              <a:rPr lang="hu-HU" sz="1400" b="1" dirty="0" smtClean="0"/>
              <a:t> </a:t>
            </a:r>
            <a:r>
              <a:rPr lang="hu-HU" sz="1400" dirty="0" smtClean="0"/>
              <a:t> </a:t>
            </a:r>
            <a:r>
              <a:rPr lang="hu-HU" sz="1400" b="1" dirty="0" smtClean="0">
                <a:cs typeface="+mn-cs"/>
              </a:rPr>
              <a:t> </a:t>
            </a:r>
            <a:endParaRPr lang="hu-HU" sz="1400" b="1" dirty="0">
              <a:cs typeface="+mn-cs"/>
            </a:endParaRP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5580112" y="2564904"/>
            <a:ext cx="22320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cs typeface="+mn-cs"/>
              </a:rPr>
              <a:t>32627</a:t>
            </a:r>
            <a:r>
              <a:rPr lang="hu-HU" sz="1400" b="1" dirty="0" smtClean="0">
                <a:solidFill>
                  <a:srgbClr val="33CC33"/>
                </a:solidFill>
              </a:rPr>
              <a:t> </a:t>
            </a:r>
            <a:r>
              <a:rPr lang="hu-HU" sz="1400" b="1" dirty="0" smtClean="0"/>
              <a:t>–</a:t>
            </a:r>
            <a:r>
              <a:rPr lang="hu-HU" sz="1400" b="1" dirty="0" smtClean="0">
                <a:solidFill>
                  <a:srgbClr val="33CC33"/>
                </a:solidFill>
              </a:rPr>
              <a:t> </a:t>
            </a:r>
            <a:r>
              <a:rPr lang="hu-HU" sz="1400" b="1" dirty="0" smtClean="0">
                <a:solidFill>
                  <a:srgbClr val="0000FF"/>
                </a:solidFill>
              </a:rPr>
              <a:t>32541</a:t>
            </a:r>
            <a:r>
              <a:rPr lang="hu-HU" sz="1400" b="1" dirty="0" smtClean="0"/>
              <a:t> – 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</a:rPr>
              <a:t>30893</a:t>
            </a:r>
            <a:endParaRPr lang="hu-HU" sz="1400" b="1" dirty="0">
              <a:solidFill>
                <a:schemeClr val="bg1">
                  <a:lumMod val="65000"/>
                </a:schemeClr>
              </a:solidFill>
              <a:cs typeface="+mn-cs"/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1908175" y="4437063"/>
            <a:ext cx="22320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cs typeface="+mn-cs"/>
              </a:rPr>
              <a:t>32705 </a:t>
            </a:r>
            <a:r>
              <a:rPr lang="hu-HU" sz="1400" b="1" dirty="0" smtClean="0"/>
              <a:t>–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 </a:t>
            </a:r>
            <a:r>
              <a:rPr lang="hu-HU" sz="1400" b="1" dirty="0" smtClean="0">
                <a:solidFill>
                  <a:srgbClr val="0000FF"/>
                </a:solidFill>
                <a:cs typeface="+mn-cs"/>
              </a:rPr>
              <a:t>30587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sz="1400" b="1" dirty="0" smtClean="0"/>
              <a:t>–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</a:rPr>
              <a:t> 29233</a:t>
            </a:r>
            <a:r>
              <a:rPr lang="hu-HU" sz="1400" dirty="0" smtClean="0"/>
              <a:t> </a:t>
            </a:r>
            <a:endParaRPr lang="hu-HU" sz="1400" b="1" dirty="0">
              <a:solidFill>
                <a:srgbClr val="0000FF"/>
              </a:solidFill>
              <a:cs typeface="+mn-cs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5588094" y="4437063"/>
            <a:ext cx="23050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cs typeface="+mn-cs"/>
              </a:rPr>
              <a:t>31661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 </a:t>
            </a:r>
            <a:r>
              <a:rPr lang="hu-HU" sz="1400" b="1" dirty="0" smtClean="0"/>
              <a:t>–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 </a:t>
            </a:r>
            <a:r>
              <a:rPr lang="hu-HU" sz="1400" b="1" dirty="0" smtClean="0">
                <a:solidFill>
                  <a:srgbClr val="0000FF"/>
                </a:solidFill>
                <a:cs typeface="+mn-cs"/>
              </a:rPr>
              <a:t>29582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sz="1400" b="1" dirty="0" smtClean="0"/>
              <a:t>–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</a:rPr>
              <a:t> 28005</a:t>
            </a:r>
            <a:endParaRPr lang="hu-HU" sz="1400" b="1" dirty="0">
              <a:solidFill>
                <a:schemeClr val="bg1">
                  <a:lumMod val="65000"/>
                </a:schemeClr>
              </a:solidFill>
              <a:cs typeface="+mn-cs"/>
            </a:endParaRPr>
          </a:p>
        </p:txBody>
      </p:sp>
      <p:graphicFrame>
        <p:nvGraphicFramePr>
          <p:cNvPr id="7174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920605"/>
              </p:ext>
            </p:extLst>
          </p:nvPr>
        </p:nvGraphicFramePr>
        <p:xfrm>
          <a:off x="800100" y="355600"/>
          <a:ext cx="4270375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0" name="Worksheet" r:id="rId12" imgW="4267290" imgH="2209680" progId="Excel.Sheet.8">
                  <p:embed/>
                </p:oleObj>
              </mc:Choice>
              <mc:Fallback>
                <p:oleObj name="Worksheet" r:id="rId12" imgW="4267290" imgH="2209680" progId="Excel.Sheet.8">
                  <p:embed/>
                  <p:pic>
                    <p:nvPicPr>
                      <p:cNvPr id="0" name="Picture 7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355600"/>
                        <a:ext cx="4270375" cy="221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3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387635001"/>
              </p:ext>
            </p:extLst>
          </p:nvPr>
        </p:nvGraphicFramePr>
        <p:xfrm>
          <a:off x="4521200" y="457200"/>
          <a:ext cx="4340225" cy="218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1" name="Worksheet" r:id="rId14" imgW="4295654" imgH="2162160" progId="Excel.Sheet.8">
                  <p:embed/>
                </p:oleObj>
              </mc:Choice>
              <mc:Fallback>
                <p:oleObj name="Worksheet" r:id="rId14" imgW="4295654" imgH="2162160" progId="Excel.Sheet.8">
                  <p:embed/>
                  <p:pic>
                    <p:nvPicPr>
                      <p:cNvPr id="0" name="Picture 70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457200"/>
                        <a:ext cx="4340225" cy="218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18"/>
          <p:cNvSpPr>
            <a:spLocks noGrp="1" noChangeArrowheads="1"/>
          </p:cNvSpPr>
          <p:nvPr>
            <p:ph type="title" sz="quarter"/>
          </p:nvPr>
        </p:nvSpPr>
        <p:spPr>
          <a:xfrm>
            <a:off x="179388" y="115888"/>
            <a:ext cx="8856662" cy="865187"/>
          </a:xfrm>
        </p:spPr>
        <p:txBody>
          <a:bodyPr/>
          <a:lstStyle/>
          <a:p>
            <a:pPr eaLnBrk="1" hangingPunct="1">
              <a:defRPr/>
            </a:pPr>
            <a:r>
              <a:rPr lang="hu-HU" sz="2000" b="1" dirty="0" smtClean="0"/>
              <a:t>A gimnáziumi és a szakközépiskolai tanulók középszintű </a:t>
            </a:r>
            <a:br>
              <a:rPr lang="hu-HU" sz="2000" b="1" dirty="0" smtClean="0"/>
            </a:br>
            <a:r>
              <a:rPr lang="hu-HU" sz="2000" b="1" dirty="0" smtClean="0"/>
              <a:t>eredményeinek összehasonlítása </a:t>
            </a:r>
            <a:r>
              <a:rPr lang="hu-HU" sz="2000" b="1" dirty="0" smtClean="0">
                <a:solidFill>
                  <a:srgbClr val="33CC33"/>
                </a:solidFill>
              </a:rPr>
              <a:t>2014. </a:t>
            </a:r>
            <a:r>
              <a:rPr lang="hu-HU" sz="2000" b="1" dirty="0" smtClean="0">
                <a:solidFill>
                  <a:schemeClr val="tx1"/>
                </a:solidFill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</a:rPr>
              <a:t>2015. </a:t>
            </a:r>
            <a:r>
              <a:rPr lang="hu-HU" sz="2000" b="1" dirty="0" smtClean="0">
                <a:solidFill>
                  <a:schemeClr val="tx1"/>
                </a:solidFill>
              </a:rPr>
              <a:t>–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</a:rPr>
              <a:t>2016.</a:t>
            </a:r>
            <a:endParaRPr lang="hu-HU" sz="2000" b="1" dirty="0" smtClean="0">
              <a:solidFill>
                <a:srgbClr val="33CC33"/>
              </a:solidFill>
            </a:endParaRPr>
          </a:p>
        </p:txBody>
      </p:sp>
      <p:graphicFrame>
        <p:nvGraphicFramePr>
          <p:cNvPr id="8194" name="Object 30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29204774"/>
              </p:ext>
            </p:extLst>
          </p:nvPr>
        </p:nvGraphicFramePr>
        <p:xfrm>
          <a:off x="639763" y="647700"/>
          <a:ext cx="4052887" cy="204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2" name="Worksheet" r:id="rId4" imgW="4286199" imgH="2162160" progId="Excel.Sheet.8">
                  <p:embed/>
                </p:oleObj>
              </mc:Choice>
              <mc:Fallback>
                <p:oleObj name="Worksheet" r:id="rId4" imgW="4286199" imgH="2162160" progId="Excel.Sheet.8">
                  <p:embed/>
                  <p:pic>
                    <p:nvPicPr>
                      <p:cNvPr id="0" name="Picture 71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647700"/>
                        <a:ext cx="4052887" cy="204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802289070"/>
              </p:ext>
            </p:extLst>
          </p:nvPr>
        </p:nvGraphicFramePr>
        <p:xfrm>
          <a:off x="4864100" y="2371725"/>
          <a:ext cx="3543300" cy="207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3" name="Worksheet" r:id="rId6" imgW="4276745" imgH="2505060" progId="Excel.Sheet.8">
                  <p:embed/>
                </p:oleObj>
              </mc:Choice>
              <mc:Fallback>
                <p:oleObj name="Worksheet" r:id="rId6" imgW="4276745" imgH="2505060" progId="Excel.Sheet.8">
                  <p:embed/>
                  <p:pic>
                    <p:nvPicPr>
                      <p:cNvPr id="0" name="Picture 7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4100" y="2371725"/>
                        <a:ext cx="3543300" cy="207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284342708"/>
              </p:ext>
            </p:extLst>
          </p:nvPr>
        </p:nvGraphicFramePr>
        <p:xfrm>
          <a:off x="450850" y="4076700"/>
          <a:ext cx="4367213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4" name="Worksheet" r:id="rId8" imgW="4276745" imgH="2114640" progId="Excel.Sheet.8">
                  <p:embed/>
                </p:oleObj>
              </mc:Choice>
              <mc:Fallback>
                <p:oleObj name="Worksheet" r:id="rId8" imgW="4276745" imgH="2114640" progId="Excel.Sheet.8">
                  <p:embed/>
                  <p:pic>
                    <p:nvPicPr>
                      <p:cNvPr id="0" name="Picture 7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4076700"/>
                        <a:ext cx="4367213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33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57367144"/>
              </p:ext>
            </p:extLst>
          </p:nvPr>
        </p:nvGraphicFramePr>
        <p:xfrm>
          <a:off x="4686300" y="769938"/>
          <a:ext cx="3860800" cy="191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5" name="Worksheet" r:id="rId10" imgW="4267290" imgH="2114640" progId="Excel.Sheet.8">
                  <p:embed/>
                </p:oleObj>
              </mc:Choice>
              <mc:Fallback>
                <p:oleObj name="Worksheet" r:id="rId10" imgW="4267290" imgH="2114640" progId="Excel.Sheet.8">
                  <p:embed/>
                  <p:pic>
                    <p:nvPicPr>
                      <p:cNvPr id="0" name="Picture 71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6300" y="769938"/>
                        <a:ext cx="3860800" cy="191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Text Box 5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610246"/>
              </p:ext>
            </p:extLst>
          </p:nvPr>
        </p:nvGraphicFramePr>
        <p:xfrm>
          <a:off x="571500" y="2336800"/>
          <a:ext cx="4111625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6" name="Worksheet" r:id="rId12" imgW="4267290" imgH="2114640" progId="Excel.Sheet.8">
                  <p:embed/>
                </p:oleObj>
              </mc:Choice>
              <mc:Fallback>
                <p:oleObj name="Worksheet" r:id="rId12" imgW="4267290" imgH="2114640" progId="Excel.Sheet.8">
                  <p:embed/>
                  <p:pic>
                    <p:nvPicPr>
                      <p:cNvPr id="0" name="Picture 7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2336800"/>
                        <a:ext cx="4111625" cy="186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176375"/>
              </p:ext>
            </p:extLst>
          </p:nvPr>
        </p:nvGraphicFramePr>
        <p:xfrm>
          <a:off x="4737100" y="4000500"/>
          <a:ext cx="4083050" cy="222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7" name="Worksheet" r:id="rId14" imgW="4286199" imgH="2333610" progId="Excel.Sheet.8">
                  <p:embed/>
                </p:oleObj>
              </mc:Choice>
              <mc:Fallback>
                <p:oleObj name="Worksheet" r:id="rId14" imgW="4286199" imgH="2333610" progId="Excel.Sheet.8">
                  <p:embed/>
                  <p:pic>
                    <p:nvPicPr>
                      <p:cNvPr id="0" name="Picture 7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4000500"/>
                        <a:ext cx="4083050" cy="222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2" name="Text Box 8"/>
          <p:cNvSpPr txBox="1">
            <a:spLocks noChangeArrowheads="1"/>
          </p:cNvSpPr>
          <p:nvPr/>
        </p:nvSpPr>
        <p:spPr bwMode="auto">
          <a:xfrm>
            <a:off x="207963" y="1246114"/>
            <a:ext cx="430212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 dirty="0"/>
              <a:t>Mindenki</a:t>
            </a:r>
          </a:p>
        </p:txBody>
      </p:sp>
      <p:sp>
        <p:nvSpPr>
          <p:cNvPr id="8203" name="Text Box 9"/>
          <p:cNvSpPr txBox="1">
            <a:spLocks noChangeArrowheads="1"/>
          </p:cNvSpPr>
          <p:nvPr/>
        </p:nvSpPr>
        <p:spPr bwMode="auto">
          <a:xfrm>
            <a:off x="179388" y="2913026"/>
            <a:ext cx="4318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 dirty="0"/>
              <a:t>Gimnázium</a:t>
            </a:r>
          </a:p>
        </p:txBody>
      </p:sp>
      <p:sp>
        <p:nvSpPr>
          <p:cNvPr id="8204" name="Text Box 10"/>
          <p:cNvSpPr txBox="1">
            <a:spLocks noChangeArrowheads="1"/>
          </p:cNvSpPr>
          <p:nvPr/>
        </p:nvSpPr>
        <p:spPr bwMode="auto">
          <a:xfrm>
            <a:off x="119100" y="4581525"/>
            <a:ext cx="8001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 dirty="0"/>
              <a:t>Szakközép-</a:t>
            </a:r>
          </a:p>
          <a:p>
            <a:pPr algn="ctr">
              <a:spcBef>
                <a:spcPct val="50000"/>
              </a:spcBef>
            </a:pPr>
            <a:r>
              <a:rPr lang="hu-HU" sz="1600" b="1" dirty="0"/>
              <a:t>iskola</a:t>
            </a:r>
          </a:p>
        </p:txBody>
      </p:sp>
      <p:sp>
        <p:nvSpPr>
          <p:cNvPr id="8205" name="Text Box 12"/>
          <p:cNvSpPr txBox="1">
            <a:spLocks noChangeArrowheads="1"/>
          </p:cNvSpPr>
          <p:nvPr/>
        </p:nvSpPr>
        <p:spPr bwMode="auto">
          <a:xfrm>
            <a:off x="1455648" y="944318"/>
            <a:ext cx="26828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 dirty="0" smtClean="0"/>
              <a:t>Magyar nyelv és irodalom</a:t>
            </a:r>
            <a:endParaRPr lang="hu-HU" sz="1600" b="1" dirty="0"/>
          </a:p>
        </p:txBody>
      </p:sp>
      <p:sp>
        <p:nvSpPr>
          <p:cNvPr id="8206" name="Text Box 13"/>
          <p:cNvSpPr txBox="1">
            <a:spLocks noChangeArrowheads="1"/>
          </p:cNvSpPr>
          <p:nvPr/>
        </p:nvSpPr>
        <p:spPr bwMode="auto">
          <a:xfrm>
            <a:off x="6064250" y="981075"/>
            <a:ext cx="1749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Angol</a:t>
            </a:r>
          </a:p>
        </p:txBody>
      </p:sp>
      <p:sp>
        <p:nvSpPr>
          <p:cNvPr id="5135" name="Text Box 14"/>
          <p:cNvSpPr txBox="1">
            <a:spLocks noChangeArrowheads="1"/>
          </p:cNvSpPr>
          <p:nvPr/>
        </p:nvSpPr>
        <p:spPr bwMode="auto">
          <a:xfrm>
            <a:off x="1547813" y="2636838"/>
            <a:ext cx="215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cs typeface="+mn-cs"/>
              </a:rPr>
              <a:t>35325 </a:t>
            </a:r>
            <a:r>
              <a:rPr lang="hu-HU" sz="1400" b="1" dirty="0" smtClean="0"/>
              <a:t>–</a:t>
            </a:r>
            <a:r>
              <a:rPr lang="hu-HU" sz="1400" b="1" dirty="0" smtClean="0">
                <a:solidFill>
                  <a:srgbClr val="0000FF"/>
                </a:solidFill>
                <a:cs typeface="+mn-cs"/>
              </a:rPr>
              <a:t> 34858 </a:t>
            </a:r>
            <a:r>
              <a:rPr lang="hu-HU" sz="1400" b="1" dirty="0" smtClean="0"/>
              <a:t>– 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</a:rPr>
              <a:t>33327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sz="1400" b="1" dirty="0" smtClean="0">
                <a:solidFill>
                  <a:srgbClr val="0000FF"/>
                </a:solidFill>
                <a:cs typeface="+mn-cs"/>
              </a:rPr>
              <a:t> </a:t>
            </a:r>
            <a:endParaRPr lang="hu-HU" sz="1400" b="1" dirty="0">
              <a:solidFill>
                <a:srgbClr val="0000FF"/>
              </a:solidFill>
              <a:cs typeface="+mn-cs"/>
            </a:endParaRPr>
          </a:p>
        </p:txBody>
      </p:sp>
      <p:sp>
        <p:nvSpPr>
          <p:cNvPr id="5136" name="Text Box 15"/>
          <p:cNvSpPr txBox="1">
            <a:spLocks noChangeArrowheads="1"/>
          </p:cNvSpPr>
          <p:nvPr/>
        </p:nvSpPr>
        <p:spPr bwMode="auto">
          <a:xfrm>
            <a:off x="5652120" y="2708920"/>
            <a:ext cx="20875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cs typeface="+mn-cs"/>
              </a:rPr>
              <a:t>22564 </a:t>
            </a:r>
            <a:r>
              <a:rPr lang="hu-HU" sz="1400" b="1" dirty="0" smtClean="0"/>
              <a:t>–</a:t>
            </a:r>
            <a:r>
              <a:rPr lang="hu-HU" sz="1400" b="1" dirty="0" smtClean="0">
                <a:solidFill>
                  <a:srgbClr val="0000FF"/>
                </a:solidFill>
              </a:rPr>
              <a:t> 24194 </a:t>
            </a:r>
            <a:r>
              <a:rPr lang="hu-HU" sz="1400" b="1" dirty="0" smtClean="0"/>
              <a:t>–</a:t>
            </a:r>
            <a:r>
              <a:rPr lang="hu-HU" sz="1400" b="1" dirty="0" smtClean="0">
                <a:solidFill>
                  <a:srgbClr val="0000FF"/>
                </a:solidFill>
              </a:rPr>
              <a:t> 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</a:rPr>
              <a:t>24247 </a:t>
            </a:r>
            <a:endParaRPr lang="hu-HU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137" name="Text Box 16"/>
          <p:cNvSpPr txBox="1">
            <a:spLocks noChangeArrowheads="1"/>
          </p:cNvSpPr>
          <p:nvPr/>
        </p:nvSpPr>
        <p:spPr bwMode="auto">
          <a:xfrm>
            <a:off x="1646704" y="4373323"/>
            <a:ext cx="21367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cs typeface="+mn-cs"/>
              </a:rPr>
              <a:t>33213 </a:t>
            </a:r>
            <a:r>
              <a:rPr lang="hu-HU" sz="1400" b="1" dirty="0" smtClean="0"/>
              <a:t>–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 </a:t>
            </a:r>
            <a:r>
              <a:rPr lang="hu-HU" sz="1400" b="1" dirty="0" smtClean="0">
                <a:solidFill>
                  <a:srgbClr val="0000FF"/>
                </a:solidFill>
                <a:cs typeface="+mn-cs"/>
              </a:rPr>
              <a:t>30899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sz="1400" b="1" dirty="0" smtClean="0"/>
              <a:t>–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</a:rPr>
              <a:t> 29492 </a:t>
            </a:r>
            <a:endParaRPr lang="hu-HU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186" name="Text Box 17"/>
          <p:cNvSpPr txBox="1">
            <a:spLocks noChangeArrowheads="1"/>
          </p:cNvSpPr>
          <p:nvPr/>
        </p:nvSpPr>
        <p:spPr bwMode="auto">
          <a:xfrm>
            <a:off x="5580063" y="4437063"/>
            <a:ext cx="21605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cs typeface="+mn-cs"/>
              </a:rPr>
              <a:t>21740 </a:t>
            </a:r>
            <a:r>
              <a:rPr lang="hu-HU" sz="1400" b="1" dirty="0" smtClean="0"/>
              <a:t>–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 </a:t>
            </a:r>
            <a:r>
              <a:rPr lang="hu-HU" sz="1400" b="1" dirty="0" smtClean="0">
                <a:solidFill>
                  <a:srgbClr val="0000FF"/>
                </a:solidFill>
                <a:cs typeface="+mn-cs"/>
              </a:rPr>
              <a:t>21015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sz="1400" b="1" dirty="0" smtClean="0"/>
              <a:t>–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</a:rPr>
              <a:t> 20057</a:t>
            </a:r>
            <a:r>
              <a:rPr lang="hu-HU" sz="1400" dirty="0" smtClean="0"/>
              <a:t> </a:t>
            </a:r>
            <a:endParaRPr lang="hu-HU" sz="1400" b="1" dirty="0">
              <a:solidFill>
                <a:srgbClr val="0000FF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50825" y="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hu-HU" sz="2000" b="1" dirty="0" smtClean="0"/>
              <a:t>Az emelt szintű eredmények megoszlása </a:t>
            </a:r>
            <a:br>
              <a:rPr lang="hu-HU" sz="2000" b="1" dirty="0" smtClean="0"/>
            </a:br>
            <a:r>
              <a:rPr lang="hu-HU" sz="2000" b="1" dirty="0" smtClean="0">
                <a:solidFill>
                  <a:srgbClr val="FFFF00"/>
                </a:solidFill>
              </a:rPr>
              <a:t>2012.</a:t>
            </a:r>
            <a:r>
              <a:rPr lang="hu-HU" sz="2000" b="1" dirty="0" smtClean="0"/>
              <a:t> - </a:t>
            </a:r>
            <a:r>
              <a:rPr lang="hu-HU" sz="2000" b="1" dirty="0" smtClean="0">
                <a:solidFill>
                  <a:srgbClr val="FF0000"/>
                </a:solidFill>
              </a:rPr>
              <a:t>2013. </a:t>
            </a:r>
            <a:r>
              <a:rPr lang="hu-HU" sz="2000" b="1" dirty="0" smtClean="0">
                <a:solidFill>
                  <a:schemeClr val="tx1"/>
                </a:solidFill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</a:rPr>
              <a:t>2014. </a:t>
            </a:r>
            <a:r>
              <a:rPr lang="hu-HU" sz="2000" b="1" dirty="0" smtClean="0">
                <a:solidFill>
                  <a:schemeClr val="tx1"/>
                </a:solidFill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</a:rPr>
              <a:t>2015. </a:t>
            </a:r>
            <a:r>
              <a:rPr lang="hu-HU" sz="2000" b="1" dirty="0" smtClean="0">
                <a:solidFill>
                  <a:schemeClr val="tx1"/>
                </a:solidFill>
              </a:rPr>
              <a:t>–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</a:rPr>
              <a:t> 2016.</a:t>
            </a:r>
          </a:p>
        </p:txBody>
      </p:sp>
      <p:graphicFrame>
        <p:nvGraphicFramePr>
          <p:cNvPr id="9218" name="Object 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55777608"/>
              </p:ext>
            </p:extLst>
          </p:nvPr>
        </p:nvGraphicFramePr>
        <p:xfrm>
          <a:off x="5143500" y="2360613"/>
          <a:ext cx="3492500" cy="213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2" name="Worksheet" r:id="rId4" imgW="4295654" imgH="2628990" progId="Excel.Sheet.8">
                  <p:embed/>
                </p:oleObj>
              </mc:Choice>
              <mc:Fallback>
                <p:oleObj name="Worksheet" r:id="rId4" imgW="4295654" imgH="2628990" progId="Excel.Sheet.8">
                  <p:embed/>
                  <p:pic>
                    <p:nvPicPr>
                      <p:cNvPr id="0" name="Picture 72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2360613"/>
                        <a:ext cx="3492500" cy="213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282900387"/>
              </p:ext>
            </p:extLst>
          </p:nvPr>
        </p:nvGraphicFramePr>
        <p:xfrm>
          <a:off x="114300" y="4075113"/>
          <a:ext cx="4508500" cy="226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3" name="Worksheet" r:id="rId6" imgW="4267290" imgH="2143260" progId="Excel.Sheet.8">
                  <p:embed/>
                </p:oleObj>
              </mc:Choice>
              <mc:Fallback>
                <p:oleObj name="Worksheet" r:id="rId6" imgW="4267290" imgH="2143260" progId="Excel.Sheet.8">
                  <p:embed/>
                  <p:pic>
                    <p:nvPicPr>
                      <p:cNvPr id="0" name="Picture 72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4075113"/>
                        <a:ext cx="4508500" cy="226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08630054"/>
              </p:ext>
            </p:extLst>
          </p:nvPr>
        </p:nvGraphicFramePr>
        <p:xfrm>
          <a:off x="4876800" y="574675"/>
          <a:ext cx="3873500" cy="212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4" name="Worksheet" r:id="rId8" imgW="4267290" imgH="2343060" progId="Excel.Sheet.8">
                  <p:embed/>
                </p:oleObj>
              </mc:Choice>
              <mc:Fallback>
                <p:oleObj name="Worksheet" r:id="rId8" imgW="4267290" imgH="2343060" progId="Excel.Sheet.8">
                  <p:embed/>
                  <p:pic>
                    <p:nvPicPr>
                      <p:cNvPr id="0" name="Picture 72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74675"/>
                        <a:ext cx="3873500" cy="212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Text Box 6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92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536298"/>
              </p:ext>
            </p:extLst>
          </p:nvPr>
        </p:nvGraphicFramePr>
        <p:xfrm>
          <a:off x="88900" y="2209800"/>
          <a:ext cx="4873625" cy="248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5" name="Worksheet" r:id="rId10" imgW="4276745" imgH="2181330" progId="Excel.Sheet.8">
                  <p:embed/>
                </p:oleObj>
              </mc:Choice>
              <mc:Fallback>
                <p:oleObj name="Worksheet" r:id="rId10" imgW="4276745" imgH="2181330" progId="Excel.Sheet.8">
                  <p:embed/>
                  <p:pic>
                    <p:nvPicPr>
                      <p:cNvPr id="0" name="Picture 7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" y="2209800"/>
                        <a:ext cx="4873625" cy="2484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010354"/>
              </p:ext>
            </p:extLst>
          </p:nvPr>
        </p:nvGraphicFramePr>
        <p:xfrm>
          <a:off x="4673600" y="4102100"/>
          <a:ext cx="4627563" cy="236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6" name="Worksheet" r:id="rId12" imgW="4267290" imgH="2190780" progId="Excel.Sheet.8">
                  <p:embed/>
                </p:oleObj>
              </mc:Choice>
              <mc:Fallback>
                <p:oleObj name="Worksheet" r:id="rId12" imgW="4267290" imgH="2190780" progId="Excel.Sheet.8">
                  <p:embed/>
                  <p:pic>
                    <p:nvPicPr>
                      <p:cNvPr id="0" name="Picture 7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3600" y="4102100"/>
                        <a:ext cx="4627563" cy="2368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Text Box 9"/>
          <p:cNvSpPr txBox="1">
            <a:spLocks noChangeArrowheads="1"/>
          </p:cNvSpPr>
          <p:nvPr/>
        </p:nvSpPr>
        <p:spPr bwMode="auto">
          <a:xfrm>
            <a:off x="-38933" y="1197369"/>
            <a:ext cx="677108" cy="140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 dirty="0" smtClean="0"/>
              <a:t>Magyar nyelv és irodalom</a:t>
            </a:r>
            <a:endParaRPr lang="hu-HU" sz="1600" b="1" dirty="0"/>
          </a:p>
        </p:txBody>
      </p:sp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169340" y="2929331"/>
            <a:ext cx="4587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Matematika</a:t>
            </a:r>
          </a:p>
        </p:txBody>
      </p:sp>
      <p:sp>
        <p:nvSpPr>
          <p:cNvPr id="9228" name="Text Box 11"/>
          <p:cNvSpPr txBox="1">
            <a:spLocks noChangeArrowheads="1"/>
          </p:cNvSpPr>
          <p:nvPr/>
        </p:nvSpPr>
        <p:spPr bwMode="auto">
          <a:xfrm>
            <a:off x="179388" y="4987917"/>
            <a:ext cx="4619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Német</a:t>
            </a:r>
          </a:p>
        </p:txBody>
      </p:sp>
      <p:sp>
        <p:nvSpPr>
          <p:cNvPr id="9229" name="Text Box 12"/>
          <p:cNvSpPr txBox="1">
            <a:spLocks noChangeArrowheads="1"/>
          </p:cNvSpPr>
          <p:nvPr/>
        </p:nvSpPr>
        <p:spPr bwMode="auto">
          <a:xfrm>
            <a:off x="4659084" y="1248317"/>
            <a:ext cx="458788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Történelem</a:t>
            </a:r>
          </a:p>
        </p:txBody>
      </p:sp>
      <p:sp>
        <p:nvSpPr>
          <p:cNvPr id="9230" name="Text Box 13"/>
          <p:cNvSpPr txBox="1">
            <a:spLocks noChangeArrowheads="1"/>
          </p:cNvSpPr>
          <p:nvPr/>
        </p:nvSpPr>
        <p:spPr bwMode="auto">
          <a:xfrm>
            <a:off x="4659084" y="3253292"/>
            <a:ext cx="4587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Angol</a:t>
            </a:r>
          </a:p>
        </p:txBody>
      </p:sp>
      <p:sp>
        <p:nvSpPr>
          <p:cNvPr id="9231" name="Text Box 14"/>
          <p:cNvSpPr txBox="1">
            <a:spLocks noChangeArrowheads="1"/>
          </p:cNvSpPr>
          <p:nvPr/>
        </p:nvSpPr>
        <p:spPr bwMode="auto">
          <a:xfrm>
            <a:off x="4659084" y="4941888"/>
            <a:ext cx="4587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Biológia</a:t>
            </a:r>
          </a:p>
        </p:txBody>
      </p:sp>
      <p:graphicFrame>
        <p:nvGraphicFramePr>
          <p:cNvPr id="922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004641"/>
              </p:ext>
            </p:extLst>
          </p:nvPr>
        </p:nvGraphicFramePr>
        <p:xfrm>
          <a:off x="673100" y="406400"/>
          <a:ext cx="3660775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7" name="Worksheet" r:id="rId14" imgW="3667055" imgH="2266920" progId="Excel.Sheet.8">
                  <p:embed/>
                </p:oleObj>
              </mc:Choice>
              <mc:Fallback>
                <p:oleObj name="Worksheet" r:id="rId14" imgW="3667055" imgH="2266920" progId="Excel.Sheet.8">
                  <p:embed/>
                  <p:pic>
                    <p:nvPicPr>
                      <p:cNvPr id="0" name="Picture 7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406400"/>
                        <a:ext cx="3660775" cy="225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971600" y="836712"/>
            <a:ext cx="33118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0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1418</a:t>
            </a:r>
            <a:r>
              <a:rPr lang="hu-HU" sz="12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 </a:t>
            </a:r>
            <a:r>
              <a:rPr lang="hu-HU" sz="1200" b="1" dirty="0" smtClean="0">
                <a:cs typeface="+mn-cs"/>
              </a:rPr>
              <a:t>– </a:t>
            </a:r>
            <a:r>
              <a:rPr lang="hu-HU" sz="1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1726</a:t>
            </a:r>
            <a:r>
              <a:rPr lang="hu-HU" sz="1600" b="1" dirty="0" smtClean="0">
                <a:solidFill>
                  <a:srgbClr val="33CC33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1600" b="1" dirty="0" smtClean="0"/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1400" b="1" dirty="0" smtClean="0">
                <a:solidFill>
                  <a:srgbClr val="33CC33"/>
                </a:solidFill>
                <a:latin typeface="+mj-lt"/>
                <a:ea typeface="+mj-ea"/>
                <a:cs typeface="+mj-cs"/>
              </a:rPr>
              <a:t>1744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sz="1400" b="1" dirty="0" smtClean="0"/>
              <a:t>– </a:t>
            </a:r>
            <a:r>
              <a:rPr lang="hu-HU" sz="1600" b="1" dirty="0" smtClean="0">
                <a:solidFill>
                  <a:srgbClr val="0000FF"/>
                </a:solidFill>
              </a:rPr>
              <a:t>1796 </a:t>
            </a:r>
            <a:r>
              <a:rPr lang="hu-HU" sz="1600" b="1" dirty="0" smtClean="0"/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</a:rPr>
              <a:t> 1707  </a:t>
            </a:r>
            <a:endParaRPr lang="hu-HU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5568970" y="849540"/>
            <a:ext cx="32181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0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6495 </a:t>
            </a:r>
            <a:r>
              <a:rPr lang="hu-HU" sz="1200" b="1" dirty="0">
                <a:cs typeface="+mn-cs"/>
              </a:rPr>
              <a:t>– </a:t>
            </a:r>
            <a:r>
              <a:rPr lang="hu-HU" sz="1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5634 </a:t>
            </a:r>
            <a:r>
              <a:rPr lang="hu-HU" sz="1600" b="1" dirty="0" smtClean="0"/>
              <a:t>–</a:t>
            </a:r>
            <a:r>
              <a:rPr lang="hu-HU" sz="16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1400" b="1" dirty="0" smtClean="0">
                <a:solidFill>
                  <a:srgbClr val="33CC33"/>
                </a:solidFill>
                <a:latin typeface="+mj-lt"/>
                <a:ea typeface="+mj-ea"/>
                <a:cs typeface="+mj-cs"/>
              </a:rPr>
              <a:t>5990</a:t>
            </a:r>
            <a:r>
              <a:rPr lang="hu-HU" sz="1600" b="1" dirty="0" smtClean="0">
                <a:solidFill>
                  <a:srgbClr val="33CC33"/>
                </a:solidFill>
              </a:rPr>
              <a:t> </a:t>
            </a:r>
            <a:r>
              <a:rPr lang="hu-HU" sz="1600" b="1" dirty="0" smtClean="0"/>
              <a:t>–  </a:t>
            </a:r>
            <a:r>
              <a:rPr lang="hu-HU" sz="1600" b="1" dirty="0" smtClean="0">
                <a:solidFill>
                  <a:srgbClr val="0000FF"/>
                </a:solidFill>
              </a:rPr>
              <a:t>6055 </a:t>
            </a:r>
            <a:r>
              <a:rPr lang="hu-HU" sz="1600" b="1" dirty="0" smtClean="0"/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</a:rPr>
              <a:t> 6013 </a:t>
            </a:r>
            <a:endParaRPr lang="hu-HU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899592" y="2564904"/>
            <a:ext cx="30963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0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3472</a:t>
            </a:r>
            <a:r>
              <a:rPr lang="hu-HU" sz="12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1200" b="1" dirty="0">
                <a:cs typeface="+mn-cs"/>
              </a:rPr>
              <a:t>– </a:t>
            </a:r>
            <a:r>
              <a:rPr lang="hu-HU" sz="1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3731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1600" b="1" dirty="0" smtClean="0"/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1400" b="1" dirty="0" smtClean="0">
                <a:solidFill>
                  <a:srgbClr val="33CC33"/>
                </a:solidFill>
                <a:latin typeface="+mj-lt"/>
                <a:ea typeface="+mj-ea"/>
                <a:cs typeface="+mj-cs"/>
              </a:rPr>
              <a:t>3593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sz="1600" b="1" dirty="0" smtClean="0"/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sz="1600" b="1" dirty="0" smtClean="0">
                <a:solidFill>
                  <a:srgbClr val="0000FF"/>
                </a:solidFill>
              </a:rPr>
              <a:t>3468</a:t>
            </a:r>
            <a:r>
              <a:rPr lang="hu-HU" sz="1600" dirty="0" smtClean="0">
                <a:solidFill>
                  <a:srgbClr val="0000FF"/>
                </a:solidFill>
              </a:rPr>
              <a:t> </a:t>
            </a:r>
            <a:r>
              <a:rPr lang="hu-HU" sz="1600" b="1" dirty="0" smtClean="0"/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</a:rPr>
              <a:t> 3503</a:t>
            </a:r>
            <a:r>
              <a:rPr lang="hu-HU" sz="16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hu-HU" sz="1600" b="1" dirty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5566681" y="2693761"/>
            <a:ext cx="30958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0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7117</a:t>
            </a:r>
            <a:r>
              <a:rPr lang="hu-HU" sz="1200" b="1" dirty="0" smtClean="0">
                <a:solidFill>
                  <a:schemeClr val="bg1">
                    <a:lumMod val="65000"/>
                  </a:schemeClr>
                </a:solidFill>
              </a:rPr>
              <a:t> –</a:t>
            </a:r>
            <a:r>
              <a:rPr lang="hu-HU" sz="1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1200" b="1" dirty="0" smtClean="0">
                <a:solidFill>
                  <a:srgbClr val="FF0000"/>
                </a:solidFill>
                <a:cs typeface="+mn-cs"/>
              </a:rPr>
              <a:t>8118 </a:t>
            </a:r>
            <a:r>
              <a:rPr lang="hu-HU" sz="1600" b="1" dirty="0" smtClean="0"/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1400" b="1" dirty="0" smtClean="0">
                <a:solidFill>
                  <a:srgbClr val="33CC33"/>
                </a:solidFill>
                <a:latin typeface="+mj-lt"/>
                <a:ea typeface="+mj-ea"/>
                <a:cs typeface="+mj-cs"/>
              </a:rPr>
              <a:t>8775</a:t>
            </a:r>
            <a:r>
              <a:rPr lang="hu-HU" sz="1400" b="1" dirty="0" smtClean="0">
                <a:solidFill>
                  <a:srgbClr val="33CC33"/>
                </a:solidFill>
              </a:rPr>
              <a:t> </a:t>
            </a:r>
            <a:r>
              <a:rPr lang="hu-HU" sz="1600" b="1" dirty="0" smtClean="0"/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sz="1600" b="1" dirty="0" smtClean="0">
                <a:solidFill>
                  <a:srgbClr val="0000FF"/>
                </a:solidFill>
              </a:rPr>
              <a:t>9113 </a:t>
            </a:r>
            <a:r>
              <a:rPr lang="hu-HU" sz="1600" b="1" dirty="0" smtClean="0"/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</a:rPr>
              <a:t> 9522 </a:t>
            </a:r>
            <a:endParaRPr lang="hu-HU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919162" y="4468849"/>
            <a:ext cx="29257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0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2219 </a:t>
            </a:r>
            <a:r>
              <a:rPr lang="hu-HU" sz="1200" b="1" dirty="0">
                <a:cs typeface="+mn-cs"/>
              </a:rPr>
              <a:t>– </a:t>
            </a:r>
            <a:r>
              <a:rPr lang="hu-HU" sz="1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2144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1400" b="1" dirty="0" smtClean="0"/>
              <a:t>–</a:t>
            </a:r>
            <a:r>
              <a:rPr lang="hu-HU" sz="1400" b="1" dirty="0" smtClean="0">
                <a:solidFill>
                  <a:srgbClr val="33CC33"/>
                </a:solidFill>
                <a:latin typeface="+mj-lt"/>
                <a:ea typeface="+mj-ea"/>
                <a:cs typeface="+mj-cs"/>
              </a:rPr>
              <a:t> 2327</a:t>
            </a:r>
            <a:r>
              <a:rPr lang="hu-HU" sz="1400" b="1" dirty="0" smtClean="0">
                <a:solidFill>
                  <a:srgbClr val="33CC33"/>
                </a:solidFill>
              </a:rPr>
              <a:t> </a:t>
            </a:r>
            <a:r>
              <a:rPr lang="hu-HU" sz="1600" b="1" dirty="0" smtClean="0"/>
              <a:t>–</a:t>
            </a:r>
            <a:r>
              <a:rPr lang="hu-HU" sz="1600" b="1" dirty="0" smtClean="0">
                <a:solidFill>
                  <a:srgbClr val="0000FF"/>
                </a:solidFill>
              </a:rPr>
              <a:t> 2247 </a:t>
            </a:r>
            <a:r>
              <a:rPr lang="hu-HU" sz="1600" b="1" dirty="0" smtClean="0"/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</a:rPr>
              <a:t> 2169 </a:t>
            </a:r>
            <a:endParaRPr lang="hu-HU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5508625" y="4436385"/>
            <a:ext cx="33118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0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4433</a:t>
            </a:r>
            <a:r>
              <a:rPr lang="hu-HU" sz="1200" b="1" dirty="0" smtClean="0">
                <a:solidFill>
                  <a:srgbClr val="33CC33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1200" b="1" dirty="0" smtClean="0">
                <a:solidFill>
                  <a:schemeClr val="bg1">
                    <a:lumMod val="65000"/>
                  </a:schemeClr>
                </a:solidFill>
              </a:rPr>
              <a:t>–</a:t>
            </a:r>
            <a:r>
              <a:rPr lang="hu-HU" sz="1200" b="1" dirty="0" smtClean="0">
                <a:solidFill>
                  <a:srgbClr val="33CC33"/>
                </a:solidFill>
                <a:cs typeface="+mn-cs"/>
              </a:rPr>
              <a:t> </a:t>
            </a:r>
            <a:r>
              <a:rPr lang="hu-HU" sz="1200" b="1" dirty="0" smtClean="0">
                <a:solidFill>
                  <a:srgbClr val="FF0000"/>
                </a:solidFill>
                <a:cs typeface="+mn-cs"/>
              </a:rPr>
              <a:t>4807 </a:t>
            </a:r>
            <a:r>
              <a:rPr lang="hu-HU" sz="1400" b="1" dirty="0" smtClean="0"/>
              <a:t>–</a:t>
            </a:r>
            <a:r>
              <a:rPr lang="hu-HU" sz="1400" b="1" dirty="0" smtClean="0">
                <a:solidFill>
                  <a:srgbClr val="33CC33"/>
                </a:solidFill>
                <a:latin typeface="+mj-lt"/>
                <a:ea typeface="+mj-ea"/>
                <a:cs typeface="+mj-cs"/>
              </a:rPr>
              <a:t> 4923</a:t>
            </a:r>
            <a:r>
              <a:rPr lang="hu-HU" sz="1400" b="1" dirty="0" smtClean="0">
                <a:solidFill>
                  <a:srgbClr val="33CC33"/>
                </a:solidFill>
              </a:rPr>
              <a:t> </a:t>
            </a:r>
            <a:r>
              <a:rPr lang="hu-HU" sz="1600" b="1" dirty="0" smtClean="0"/>
              <a:t>–</a:t>
            </a:r>
            <a:r>
              <a:rPr lang="hu-HU" sz="1600" b="1" dirty="0" smtClean="0">
                <a:solidFill>
                  <a:srgbClr val="0000FF"/>
                </a:solidFill>
              </a:rPr>
              <a:t> 5166</a:t>
            </a:r>
            <a:r>
              <a:rPr lang="hu-HU" sz="1600" dirty="0" smtClean="0">
                <a:solidFill>
                  <a:srgbClr val="0000FF"/>
                </a:solidFill>
              </a:rPr>
              <a:t> </a:t>
            </a:r>
            <a:r>
              <a:rPr lang="hu-HU" sz="1600" b="1" dirty="0" smtClean="0"/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</a:rPr>
              <a:t> 5021 </a:t>
            </a:r>
            <a:endParaRPr lang="hu-HU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40302494"/>
              </p:ext>
            </p:extLst>
          </p:nvPr>
        </p:nvGraphicFramePr>
        <p:xfrm>
          <a:off x="4762500" y="3294063"/>
          <a:ext cx="3962400" cy="213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6" name="Worksheet" r:id="rId4" imgW="4295654" imgH="2314710" progId="Excel.Sheet.8">
                  <p:embed/>
                </p:oleObj>
              </mc:Choice>
              <mc:Fallback>
                <p:oleObj name="Worksheet" r:id="rId4" imgW="4295654" imgH="2314710" progId="Excel.Sheet.8">
                  <p:embed/>
                  <p:pic>
                    <p:nvPicPr>
                      <p:cNvPr id="0" name="Picture 47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0" y="3294063"/>
                        <a:ext cx="3962400" cy="2135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99439060"/>
              </p:ext>
            </p:extLst>
          </p:nvPr>
        </p:nvGraphicFramePr>
        <p:xfrm>
          <a:off x="4826000" y="1470025"/>
          <a:ext cx="3797300" cy="210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7" name="Worksheet" r:id="rId6" imgW="4286199" imgH="2371680" progId="Excel.Sheet.8">
                  <p:embed/>
                </p:oleObj>
              </mc:Choice>
              <mc:Fallback>
                <p:oleObj name="Worksheet" r:id="rId6" imgW="4286199" imgH="2371680" progId="Excel.Sheet.8">
                  <p:embed/>
                  <p:pic>
                    <p:nvPicPr>
                      <p:cNvPr id="0" name="Picture 47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1470025"/>
                        <a:ext cx="3797300" cy="210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948442"/>
              </p:ext>
            </p:extLst>
          </p:nvPr>
        </p:nvGraphicFramePr>
        <p:xfrm>
          <a:off x="495300" y="3086100"/>
          <a:ext cx="4352925" cy="257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8" name="Worksheet" r:id="rId8" imgW="4295654" imgH="2543130" progId="Excel.Sheet.8">
                  <p:embed/>
                </p:oleObj>
              </mc:Choice>
              <mc:Fallback>
                <p:oleObj name="Worksheet" r:id="rId8" imgW="4295654" imgH="2543130" progId="Excel.Sheet.8">
                  <p:embed/>
                  <p:pic>
                    <p:nvPicPr>
                      <p:cNvPr id="0" name="Picture 4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3086100"/>
                        <a:ext cx="4352925" cy="2576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151040" y="2303672"/>
            <a:ext cx="4587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Kémia</a:t>
            </a:r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179512" y="3933056"/>
            <a:ext cx="4587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Informatika</a:t>
            </a:r>
          </a:p>
        </p:txBody>
      </p:sp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4615349" y="2344122"/>
            <a:ext cx="458787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Fizika</a:t>
            </a:r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4635445" y="4168720"/>
            <a:ext cx="4587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Földrajz</a:t>
            </a:r>
          </a:p>
        </p:txBody>
      </p:sp>
      <p:graphicFrame>
        <p:nvGraphicFramePr>
          <p:cNvPr id="102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416309"/>
              </p:ext>
            </p:extLst>
          </p:nvPr>
        </p:nvGraphicFramePr>
        <p:xfrm>
          <a:off x="406400" y="1181100"/>
          <a:ext cx="431800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9" name="Worksheet" r:id="rId10" imgW="4295654" imgH="2381130" progId="Excel.Sheet.8">
                  <p:embed/>
                </p:oleObj>
              </mc:Choice>
              <mc:Fallback>
                <p:oleObj name="Worksheet" r:id="rId10" imgW="4295654" imgH="2381130" progId="Excel.Sheet.8">
                  <p:embed/>
                  <p:pic>
                    <p:nvPicPr>
                      <p:cNvPr id="0" name="Picture 4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181100"/>
                        <a:ext cx="4318000" cy="240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115616" y="1484784"/>
            <a:ext cx="30963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200" b="1" dirty="0" smtClean="0">
                <a:solidFill>
                  <a:srgbClr val="FFFF00"/>
                </a:solidFill>
                <a:cs typeface="+mn-cs"/>
              </a:rPr>
              <a:t>1358</a:t>
            </a:r>
            <a:r>
              <a:rPr lang="hu-HU" sz="1200" b="1" dirty="0" smtClean="0">
                <a:solidFill>
                  <a:srgbClr val="0000FF"/>
                </a:solidFill>
                <a:cs typeface="+mn-cs"/>
              </a:rPr>
              <a:t>  </a:t>
            </a:r>
            <a:r>
              <a:rPr lang="hu-HU" sz="1400" b="1" dirty="0" smtClean="0">
                <a:cs typeface="+mn-cs"/>
              </a:rPr>
              <a:t>–</a:t>
            </a:r>
            <a:r>
              <a:rPr lang="hu-HU" sz="1400" b="1" dirty="0" smtClean="0">
                <a:solidFill>
                  <a:srgbClr val="33CC33"/>
                </a:solidFill>
                <a:cs typeface="+mn-cs"/>
              </a:rPr>
              <a:t> </a:t>
            </a:r>
            <a:r>
              <a:rPr lang="hu-HU" sz="1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2623</a:t>
            </a:r>
            <a:r>
              <a:rPr lang="hu-HU" sz="1600" b="1" dirty="0" smtClean="0">
                <a:solidFill>
                  <a:srgbClr val="33CC33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1600" b="1" dirty="0" smtClean="0"/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1400" b="1" dirty="0" smtClean="0">
                <a:solidFill>
                  <a:srgbClr val="33CC33"/>
                </a:solidFill>
                <a:latin typeface="+mj-lt"/>
                <a:ea typeface="+mj-ea"/>
                <a:cs typeface="+mj-cs"/>
              </a:rPr>
              <a:t>2912</a:t>
            </a:r>
            <a:r>
              <a:rPr lang="hu-HU" sz="1400" b="1" dirty="0" smtClean="0">
                <a:solidFill>
                  <a:srgbClr val="0000FF"/>
                </a:solidFill>
              </a:rPr>
              <a:t> </a:t>
            </a:r>
            <a:r>
              <a:rPr lang="hu-HU" sz="1600" b="1" dirty="0" smtClean="0"/>
              <a:t>–</a:t>
            </a:r>
            <a:r>
              <a:rPr lang="hu-HU" sz="1600" b="1" dirty="0" smtClean="0">
                <a:solidFill>
                  <a:srgbClr val="0000FF"/>
                </a:solidFill>
              </a:rPr>
              <a:t> 3031 </a:t>
            </a:r>
            <a:r>
              <a:rPr lang="hu-HU" sz="1600" b="1" dirty="0" smtClean="0"/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</a:rPr>
              <a:t> 3070  </a:t>
            </a:r>
            <a:endParaRPr lang="hu-HU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5436096" y="1484784"/>
            <a:ext cx="2959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000" b="1" dirty="0" smtClean="0">
                <a:solidFill>
                  <a:srgbClr val="FFFF00"/>
                </a:solidFill>
                <a:cs typeface="+mn-cs"/>
              </a:rPr>
              <a:t>1033  </a:t>
            </a:r>
            <a:r>
              <a:rPr lang="hu-HU" sz="1400" b="1" dirty="0" smtClean="0">
                <a:cs typeface="+mn-cs"/>
              </a:rPr>
              <a:t>– </a:t>
            </a:r>
            <a:r>
              <a:rPr lang="hu-HU" sz="1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1285 </a:t>
            </a:r>
            <a:r>
              <a:rPr lang="hu-HU" sz="1600" b="1" dirty="0" smtClean="0"/>
              <a:t>– </a:t>
            </a:r>
            <a:r>
              <a:rPr lang="hu-HU" sz="1400" b="1" dirty="0" smtClean="0">
                <a:solidFill>
                  <a:srgbClr val="33CC33"/>
                </a:solidFill>
                <a:latin typeface="+mj-lt"/>
                <a:ea typeface="+mj-ea"/>
                <a:cs typeface="+mj-cs"/>
              </a:rPr>
              <a:t>1331</a:t>
            </a:r>
            <a:r>
              <a:rPr lang="hu-HU" sz="1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1400" b="1" dirty="0" smtClean="0"/>
              <a:t>–</a:t>
            </a:r>
            <a:r>
              <a:rPr lang="hu-HU" sz="1400" b="1" dirty="0" smtClean="0">
                <a:solidFill>
                  <a:srgbClr val="0000FF"/>
                </a:solidFill>
              </a:rPr>
              <a:t> </a:t>
            </a:r>
            <a:r>
              <a:rPr lang="hu-HU" sz="1600" b="1" dirty="0" smtClean="0">
                <a:solidFill>
                  <a:srgbClr val="0000FF"/>
                </a:solidFill>
              </a:rPr>
              <a:t>1254 </a:t>
            </a:r>
            <a:r>
              <a:rPr lang="hu-HU" sz="1600" b="1" dirty="0" smtClean="0"/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</a:rPr>
              <a:t> 1122 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115616" y="3573016"/>
            <a:ext cx="30243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000" b="1" dirty="0" smtClean="0">
                <a:solidFill>
                  <a:srgbClr val="FFFF00"/>
                </a:solidFill>
                <a:cs typeface="+mn-cs"/>
              </a:rPr>
              <a:t>1505  </a:t>
            </a:r>
            <a:r>
              <a:rPr lang="hu-HU" sz="1400" b="1" dirty="0" smtClean="0">
                <a:cs typeface="+mn-cs"/>
              </a:rPr>
              <a:t>– </a:t>
            </a:r>
            <a:r>
              <a:rPr lang="hu-HU" sz="1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1400 </a:t>
            </a:r>
            <a:r>
              <a:rPr lang="hu-HU" sz="1600" b="1" dirty="0" smtClean="0">
                <a:latin typeface="+mj-lt"/>
                <a:ea typeface="+mj-ea"/>
                <a:cs typeface="+mj-cs"/>
              </a:rPr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1400" b="1" dirty="0" smtClean="0">
                <a:solidFill>
                  <a:srgbClr val="33CC33"/>
                </a:solidFill>
                <a:latin typeface="+mj-lt"/>
                <a:ea typeface="+mj-ea"/>
                <a:cs typeface="+mj-cs"/>
              </a:rPr>
              <a:t>1512 </a:t>
            </a:r>
            <a:r>
              <a:rPr lang="hu-HU" sz="1600" b="1" dirty="0" smtClean="0"/>
              <a:t>–</a:t>
            </a:r>
            <a:r>
              <a:rPr lang="hu-HU" sz="1600" b="1" dirty="0" smtClean="0">
                <a:solidFill>
                  <a:srgbClr val="0000FF"/>
                </a:solidFill>
              </a:rPr>
              <a:t> 1635 </a:t>
            </a:r>
            <a:r>
              <a:rPr lang="hu-HU" sz="1600" b="1" dirty="0" smtClean="0"/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</a:rPr>
              <a:t> 1778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5435600" y="3500438"/>
            <a:ext cx="2959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000" b="1" dirty="0" smtClean="0">
                <a:solidFill>
                  <a:srgbClr val="FFFF00"/>
                </a:solidFill>
                <a:cs typeface="+mn-cs"/>
              </a:rPr>
              <a:t>        440 </a:t>
            </a:r>
            <a:r>
              <a:rPr lang="hu-HU" sz="1400" b="1" dirty="0" smtClean="0">
                <a:cs typeface="+mn-cs"/>
              </a:rPr>
              <a:t>– </a:t>
            </a:r>
            <a:r>
              <a:rPr lang="hu-HU" sz="1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424 </a:t>
            </a:r>
            <a:r>
              <a:rPr lang="hu-HU" sz="1600" b="1" dirty="0" smtClean="0">
                <a:latin typeface="+mj-lt"/>
                <a:ea typeface="+mj-ea"/>
                <a:cs typeface="+mj-cs"/>
              </a:rPr>
              <a:t>–</a:t>
            </a:r>
            <a:r>
              <a:rPr lang="hu-HU" sz="1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1400" b="1" dirty="0" smtClean="0">
                <a:solidFill>
                  <a:srgbClr val="33CC33"/>
                </a:solidFill>
                <a:latin typeface="+mj-lt"/>
                <a:ea typeface="+mj-ea"/>
                <a:cs typeface="+mj-cs"/>
              </a:rPr>
              <a:t>320 </a:t>
            </a:r>
            <a:r>
              <a:rPr lang="hu-HU" sz="1400" b="1" dirty="0" smtClean="0">
                <a:solidFill>
                  <a:srgbClr val="0000FF"/>
                </a:solidFill>
              </a:rPr>
              <a:t>– </a:t>
            </a:r>
            <a:r>
              <a:rPr lang="hu-HU" sz="1600" b="1" dirty="0" smtClean="0">
                <a:solidFill>
                  <a:srgbClr val="0000FF"/>
                </a:solidFill>
              </a:rPr>
              <a:t>247 </a:t>
            </a:r>
            <a:r>
              <a:rPr lang="hu-HU" sz="1600" b="1" dirty="0" smtClean="0"/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</a:rPr>
              <a:t> 328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323850" y="-29028"/>
            <a:ext cx="85169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solidFill>
                  <a:schemeClr val="tx2"/>
                </a:solidFill>
                <a:cs typeface="+mn-cs"/>
              </a:rPr>
              <a:t>Az emelt szintű eredmények megoszlása </a:t>
            </a:r>
          </a:p>
          <a:p>
            <a:pPr algn="ctr">
              <a:defRPr/>
            </a:pPr>
            <a:r>
              <a:rPr lang="hu-HU" sz="2000" dirty="0" smtClean="0">
                <a:solidFill>
                  <a:srgbClr val="FFFF00"/>
                </a:solidFill>
                <a:cs typeface="+mn-cs"/>
              </a:rPr>
              <a:t>2012.</a:t>
            </a:r>
            <a:r>
              <a:rPr lang="hu-HU" sz="2000" dirty="0" smtClean="0">
                <a:solidFill>
                  <a:schemeClr val="tx2"/>
                </a:solidFill>
                <a:cs typeface="+mn-cs"/>
              </a:rPr>
              <a:t> </a:t>
            </a:r>
            <a:r>
              <a:rPr lang="hu-HU" sz="2000" dirty="0">
                <a:solidFill>
                  <a:schemeClr val="tx2"/>
                </a:solidFill>
                <a:cs typeface="+mn-cs"/>
              </a:rPr>
              <a:t>- </a:t>
            </a:r>
            <a:r>
              <a:rPr lang="hu-HU" sz="2000" dirty="0" smtClean="0">
                <a:solidFill>
                  <a:srgbClr val="FF0000"/>
                </a:solidFill>
                <a:cs typeface="+mn-cs"/>
              </a:rPr>
              <a:t>2013. </a:t>
            </a:r>
            <a:r>
              <a:rPr lang="hu-HU" sz="2000" dirty="0">
                <a:cs typeface="+mn-cs"/>
              </a:rPr>
              <a:t>– </a:t>
            </a:r>
            <a:r>
              <a:rPr lang="hu-HU" sz="2000" dirty="0" smtClean="0">
                <a:solidFill>
                  <a:srgbClr val="33CC33"/>
                </a:solidFill>
                <a:cs typeface="+mn-cs"/>
              </a:rPr>
              <a:t>2014. </a:t>
            </a:r>
            <a:r>
              <a:rPr lang="hu-HU" sz="2000" dirty="0">
                <a:cs typeface="+mn-cs"/>
              </a:rPr>
              <a:t>– </a:t>
            </a:r>
            <a:r>
              <a:rPr lang="hu-HU" sz="2000" dirty="0" smtClean="0">
                <a:solidFill>
                  <a:srgbClr val="0000FF"/>
                </a:solidFill>
                <a:cs typeface="+mn-cs"/>
              </a:rPr>
              <a:t>2015. </a:t>
            </a:r>
            <a:r>
              <a:rPr lang="hu-HU" sz="2000" dirty="0">
                <a:cs typeface="+mn-cs"/>
              </a:rPr>
              <a:t>–</a:t>
            </a:r>
            <a:r>
              <a:rPr lang="hu-HU" sz="2000" dirty="0">
                <a:solidFill>
                  <a:schemeClr val="bg1">
                    <a:lumMod val="65000"/>
                  </a:schemeClr>
                </a:solidFill>
                <a:cs typeface="+mn-cs"/>
              </a:rPr>
              <a:t> </a:t>
            </a:r>
            <a:r>
              <a:rPr lang="hu-HU" sz="2000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2016.</a:t>
            </a:r>
            <a:endParaRPr lang="hu-HU" sz="2000" dirty="0">
              <a:solidFill>
                <a:srgbClr val="FF00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770319"/>
              </p:ext>
            </p:extLst>
          </p:nvPr>
        </p:nvGraphicFramePr>
        <p:xfrm>
          <a:off x="609600" y="1409700"/>
          <a:ext cx="4292600" cy="24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4" name="Worksheet" r:id="rId4" imgW="4295792" imgH="2457583" progId="Excel.Sheet.8">
                  <p:embed/>
                </p:oleObj>
              </mc:Choice>
              <mc:Fallback>
                <p:oleObj name="Worksheet" r:id="rId4" imgW="4295792" imgH="2457583" progId="Excel.Sheet.8">
                  <p:embed/>
                  <p:pic>
                    <p:nvPicPr>
                      <p:cNvPr id="0" name="Picture 4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409700"/>
                        <a:ext cx="4292600" cy="245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1042988" y="260350"/>
            <a:ext cx="6994525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sz="2000" b="1" dirty="0" smtClean="0"/>
              <a:t>A vizsgarészek összehasonlítása vizsgatárgyanként </a:t>
            </a:r>
            <a:r>
              <a:rPr lang="hu-HU" sz="2000" b="1" dirty="0" smtClean="0">
                <a:solidFill>
                  <a:srgbClr val="FFFF00"/>
                </a:solidFill>
              </a:rPr>
              <a:t>2012. </a:t>
            </a:r>
            <a:r>
              <a:rPr lang="hu-HU" sz="2000" b="1" dirty="0" smtClean="0">
                <a:solidFill>
                  <a:schemeClr val="tx1"/>
                </a:solidFill>
              </a:rPr>
              <a:t>– </a:t>
            </a:r>
            <a:r>
              <a:rPr lang="hu-HU" sz="2000" b="1" dirty="0" smtClean="0">
                <a:solidFill>
                  <a:srgbClr val="FF0000"/>
                </a:solidFill>
              </a:rPr>
              <a:t>2013. </a:t>
            </a:r>
            <a:r>
              <a:rPr lang="hu-HU" sz="2000" b="1" dirty="0" smtClean="0">
                <a:solidFill>
                  <a:schemeClr val="tx1"/>
                </a:solidFill>
              </a:rPr>
              <a:t>–</a:t>
            </a:r>
            <a:r>
              <a:rPr lang="hu-HU" sz="2000" b="1" dirty="0" smtClean="0">
                <a:solidFill>
                  <a:srgbClr val="33CC33"/>
                </a:solidFill>
              </a:rPr>
              <a:t> 2014. </a:t>
            </a:r>
            <a:r>
              <a:rPr lang="hu-HU" sz="2000" b="1" dirty="0" smtClean="0">
                <a:solidFill>
                  <a:schemeClr val="tx1"/>
                </a:solidFill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</a:rPr>
              <a:t>2015. </a:t>
            </a:r>
            <a:r>
              <a:rPr lang="hu-HU" sz="2000" b="1" dirty="0" smtClean="0">
                <a:solidFill>
                  <a:schemeClr val="tx1"/>
                </a:solidFill>
              </a:rPr>
              <a:t>–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</a:rPr>
              <a:t>2016.</a:t>
            </a:r>
            <a:endParaRPr lang="hu-HU" sz="2000" b="1" dirty="0" smtClean="0"/>
          </a:p>
        </p:txBody>
      </p:sp>
      <p:graphicFrame>
        <p:nvGraphicFramePr>
          <p:cNvPr id="11267" name="Object 4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07670457"/>
              </p:ext>
            </p:extLst>
          </p:nvPr>
        </p:nvGraphicFramePr>
        <p:xfrm>
          <a:off x="4787900" y="1612900"/>
          <a:ext cx="384810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5" name="Worksheet" r:id="rId6" imgW="4257759" imgH="2228738" progId="Excel.Sheet.8">
                  <p:embed/>
                </p:oleObj>
              </mc:Choice>
              <mc:Fallback>
                <p:oleObj name="Worksheet" r:id="rId6" imgW="4257759" imgH="2228738" progId="Excel.Sheet.8">
                  <p:embed/>
                  <p:pic>
                    <p:nvPicPr>
                      <p:cNvPr id="0" name="Picture 47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1612900"/>
                        <a:ext cx="3848100" cy="201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825336460"/>
              </p:ext>
            </p:extLst>
          </p:nvPr>
        </p:nvGraphicFramePr>
        <p:xfrm>
          <a:off x="4838700" y="3670300"/>
          <a:ext cx="3759200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" name="Worksheet" r:id="rId8" imgW="4305233" imgH="2438400" progId="Excel.Sheet.8">
                  <p:embed/>
                </p:oleObj>
              </mc:Choice>
              <mc:Fallback>
                <p:oleObj name="Worksheet" r:id="rId8" imgW="4305233" imgH="2438400" progId="Excel.Sheet.8">
                  <p:embed/>
                  <p:pic>
                    <p:nvPicPr>
                      <p:cNvPr id="0" name="Picture 47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0" y="3670300"/>
                        <a:ext cx="3759200" cy="212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1126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636380"/>
              </p:ext>
            </p:extLst>
          </p:nvPr>
        </p:nvGraphicFramePr>
        <p:xfrm>
          <a:off x="609600" y="3492500"/>
          <a:ext cx="4406900" cy="24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" name="Worksheet" r:id="rId10" imgW="4276641" imgH="2381121" progId="Excel.Sheet.8">
                  <p:embed/>
                </p:oleObj>
              </mc:Choice>
              <mc:Fallback>
                <p:oleObj name="Worksheet" r:id="rId10" imgW="4276641" imgH="2381121" progId="Excel.Sheet.8">
                  <p:embed/>
                  <p:pic>
                    <p:nvPicPr>
                      <p:cNvPr id="0" name="Picture 4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492500"/>
                        <a:ext cx="4406900" cy="245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23528" y="2276872"/>
            <a:ext cx="45878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Magyar K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23528" y="4293096"/>
            <a:ext cx="4587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Magyar E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26853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Írásbeli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630078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Szóbeli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005310"/>
              </p:ext>
            </p:extLst>
          </p:nvPr>
        </p:nvGraphicFramePr>
        <p:xfrm>
          <a:off x="533400" y="1257300"/>
          <a:ext cx="4013200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90" name="Worksheet" r:id="rId4" imgW="4019584" imgH="2485952" progId="Excel.Sheet.8">
                  <p:embed/>
                </p:oleObj>
              </mc:Choice>
              <mc:Fallback>
                <p:oleObj name="Worksheet" r:id="rId4" imgW="4019584" imgH="2485952" progId="Excel.Sheet.8">
                  <p:embed/>
                  <p:pic>
                    <p:nvPicPr>
                      <p:cNvPr id="0" name="Picture 4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57300"/>
                        <a:ext cx="4013200" cy="247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29049736"/>
              </p:ext>
            </p:extLst>
          </p:nvPr>
        </p:nvGraphicFramePr>
        <p:xfrm>
          <a:off x="4149725" y="1268413"/>
          <a:ext cx="5129213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91" name="Worksheet" r:id="rId6" imgW="6124454" imgH="3009960" progId="Excel.Sheet.8">
                  <p:embed/>
                </p:oleObj>
              </mc:Choice>
              <mc:Fallback>
                <p:oleObj name="Worksheet" r:id="rId6" imgW="6124454" imgH="3009960" progId="Excel.Sheet.8">
                  <p:embed/>
                  <p:pic>
                    <p:nvPicPr>
                      <p:cNvPr id="0" name="Picture 46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9725" y="1268413"/>
                        <a:ext cx="5129213" cy="2520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637967094"/>
              </p:ext>
            </p:extLst>
          </p:nvPr>
        </p:nvGraphicFramePr>
        <p:xfrm>
          <a:off x="4427984" y="3429000"/>
          <a:ext cx="4608512" cy="244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92" name="Worksheet" r:id="rId8" imgW="4286199" imgH="2371680" progId="Excel.Sheet.8">
                  <p:embed/>
                </p:oleObj>
              </mc:Choice>
              <mc:Fallback>
                <p:oleObj name="Worksheet" r:id="rId8" imgW="4286199" imgH="2371680" progId="Excel.Sheet.8">
                  <p:embed/>
                  <p:pic>
                    <p:nvPicPr>
                      <p:cNvPr id="0" name="Picture 46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3429000"/>
                        <a:ext cx="4608512" cy="24482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1229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039017"/>
              </p:ext>
            </p:extLst>
          </p:nvPr>
        </p:nvGraphicFramePr>
        <p:xfrm>
          <a:off x="215900" y="3340100"/>
          <a:ext cx="4889500" cy="248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93" name="Worksheet" r:id="rId10" imgW="4276745" imgH="2181330" progId="Excel.Sheet.8">
                  <p:embed/>
                </p:oleObj>
              </mc:Choice>
              <mc:Fallback>
                <p:oleObj name="Worksheet" r:id="rId10" imgW="4276745" imgH="2181330" progId="Excel.Sheet.8">
                  <p:embed/>
                  <p:pic>
                    <p:nvPicPr>
                      <p:cNvPr id="0" name="Picture 4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3340100"/>
                        <a:ext cx="4889500" cy="2482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49724" y="1916113"/>
            <a:ext cx="4587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Történelem K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38128" y="4090464"/>
            <a:ext cx="458788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Történelem E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26853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Írásbeli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630078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Szóbeli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1692275" y="274638"/>
            <a:ext cx="6994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solidFill>
                  <a:schemeClr val="tx2"/>
                </a:solidFill>
                <a:cs typeface="+mn-cs"/>
              </a:rPr>
              <a:t>A vizsgarészek összehasonlítása vizsgatárgyanként </a:t>
            </a:r>
            <a:r>
              <a:rPr lang="hu-HU" sz="2000" b="1" dirty="0" smtClean="0">
                <a:solidFill>
                  <a:srgbClr val="FFFF00"/>
                </a:solidFill>
                <a:cs typeface="+mn-cs"/>
              </a:rPr>
              <a:t>2012.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FF0000"/>
                </a:solidFill>
                <a:cs typeface="+mn-cs"/>
              </a:rPr>
              <a:t>2013.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cs typeface="+mn-cs"/>
              </a:rPr>
              <a:t>2014. </a:t>
            </a:r>
            <a:r>
              <a:rPr lang="hu-HU" sz="2000" b="1" dirty="0" smtClean="0">
                <a:cs typeface="+mn-cs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cs typeface="+mn-cs"/>
              </a:rPr>
              <a:t>2015.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2016.</a:t>
            </a:r>
            <a:endParaRPr lang="hu-HU" sz="2000" b="1" dirty="0">
              <a:solidFill>
                <a:schemeClr val="tx2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50825" y="404813"/>
            <a:ext cx="856932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hu-HU" sz="3000" b="1"/>
              <a:t>A vizsgaszervezés néhány számadata 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68313" y="1341438"/>
            <a:ext cx="2808287" cy="119697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solidFill>
                  <a:schemeClr val="bg1"/>
                </a:solidFill>
              </a:rPr>
              <a:t>Az írásbeli feladatsorok száma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84213" y="2997200"/>
            <a:ext cx="2447925" cy="119697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solidFill>
                  <a:schemeClr val="bg1"/>
                </a:solidFill>
              </a:rPr>
              <a:t>A tételkészítő bizottságok száma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300192" y="3394323"/>
            <a:ext cx="1944687" cy="369332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200" dirty="0" smtClean="0">
                <a:solidFill>
                  <a:schemeClr val="bg1"/>
                </a:solidFill>
              </a:rPr>
              <a:t>81</a:t>
            </a:r>
            <a:r>
              <a:rPr lang="hu-HU" sz="1200" b="1" dirty="0" smtClean="0">
                <a:solidFill>
                  <a:schemeClr val="bg1"/>
                </a:solidFill>
              </a:rPr>
              <a:t>  80  </a:t>
            </a:r>
            <a:r>
              <a:rPr lang="hu-HU" sz="1400" b="1" dirty="0" smtClean="0">
                <a:solidFill>
                  <a:schemeClr val="bg1"/>
                </a:solidFill>
              </a:rPr>
              <a:t>73 </a:t>
            </a:r>
            <a:r>
              <a:rPr lang="hu-HU" sz="1600" b="1" dirty="0" smtClean="0">
                <a:solidFill>
                  <a:schemeClr val="bg1"/>
                </a:solidFill>
              </a:rPr>
              <a:t> </a:t>
            </a:r>
            <a:r>
              <a:rPr lang="hu-HU" sz="1600" b="1" smtClean="0">
                <a:solidFill>
                  <a:schemeClr val="bg1"/>
                </a:solidFill>
              </a:rPr>
              <a:t>70 </a:t>
            </a:r>
            <a:r>
              <a:rPr lang="hu-HU" b="1" smtClean="0">
                <a:solidFill>
                  <a:schemeClr val="bg1"/>
                </a:solidFill>
              </a:rPr>
              <a:t>73</a:t>
            </a:r>
            <a:endParaRPr lang="hu-HU" sz="1600" b="1" dirty="0">
              <a:solidFill>
                <a:schemeClr val="bg1"/>
              </a:solidFill>
            </a:endParaRP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1341438"/>
            <a:ext cx="1176337" cy="1871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076825" y="1341438"/>
            <a:ext cx="3816350" cy="1323439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000" dirty="0" smtClean="0">
                <a:solidFill>
                  <a:schemeClr val="bg1"/>
                </a:solidFill>
              </a:rPr>
              <a:t>231  </a:t>
            </a:r>
            <a:r>
              <a:rPr lang="hu-HU" sz="1200" dirty="0" smtClean="0">
                <a:solidFill>
                  <a:schemeClr val="bg1"/>
                </a:solidFill>
              </a:rPr>
              <a:t>298</a:t>
            </a:r>
            <a:r>
              <a:rPr lang="hu-HU" sz="2000" dirty="0" smtClean="0">
                <a:solidFill>
                  <a:schemeClr val="bg1"/>
                </a:solidFill>
              </a:rPr>
              <a:t> </a:t>
            </a:r>
            <a:r>
              <a:rPr lang="hu-HU" sz="1400" dirty="0" smtClean="0">
                <a:solidFill>
                  <a:schemeClr val="bg1"/>
                </a:solidFill>
              </a:rPr>
              <a:t>214</a:t>
            </a:r>
            <a:r>
              <a:rPr lang="hu-HU" sz="1600" dirty="0" smtClean="0">
                <a:solidFill>
                  <a:schemeClr val="bg1"/>
                </a:solidFill>
              </a:rPr>
              <a:t> 271 </a:t>
            </a:r>
            <a:r>
              <a:rPr lang="hu-HU" b="1" dirty="0" smtClean="0">
                <a:solidFill>
                  <a:schemeClr val="bg1"/>
                </a:solidFill>
              </a:rPr>
              <a:t>209</a:t>
            </a:r>
            <a:r>
              <a:rPr lang="hu-HU" sz="1600" b="1" dirty="0" smtClean="0">
                <a:solidFill>
                  <a:schemeClr val="bg1"/>
                </a:solidFill>
              </a:rPr>
              <a:t>  </a:t>
            </a:r>
            <a:r>
              <a:rPr lang="hu-HU" sz="2000" b="1" dirty="0" smtClean="0">
                <a:solidFill>
                  <a:schemeClr val="bg1"/>
                </a:solidFill>
              </a:rPr>
              <a:t>írásbeli </a:t>
            </a:r>
            <a:r>
              <a:rPr lang="hu-HU" sz="2000" b="1" dirty="0">
                <a:solidFill>
                  <a:schemeClr val="bg1"/>
                </a:solidFill>
              </a:rPr>
              <a:t>feladatsor </a:t>
            </a:r>
            <a:br>
              <a:rPr lang="hu-HU" sz="2000" b="1" dirty="0">
                <a:solidFill>
                  <a:schemeClr val="bg1"/>
                </a:solidFill>
              </a:rPr>
            </a:br>
            <a:r>
              <a:rPr lang="hu-HU" sz="1000" dirty="0" smtClean="0">
                <a:solidFill>
                  <a:schemeClr val="bg1"/>
                </a:solidFill>
              </a:rPr>
              <a:t>40  </a:t>
            </a:r>
            <a:r>
              <a:rPr lang="hu-HU" sz="1200" dirty="0" smtClean="0">
                <a:solidFill>
                  <a:schemeClr val="bg1"/>
                </a:solidFill>
              </a:rPr>
              <a:t>42  </a:t>
            </a:r>
            <a:r>
              <a:rPr lang="hu-HU" sz="1400" dirty="0" smtClean="0">
                <a:solidFill>
                  <a:schemeClr val="bg1"/>
                </a:solidFill>
              </a:rPr>
              <a:t>38</a:t>
            </a:r>
            <a:r>
              <a:rPr lang="hu-HU" sz="2000" dirty="0" smtClean="0">
                <a:solidFill>
                  <a:schemeClr val="bg1"/>
                </a:solidFill>
              </a:rPr>
              <a:t> </a:t>
            </a:r>
            <a:r>
              <a:rPr lang="hu-HU" sz="1600" dirty="0" smtClean="0">
                <a:solidFill>
                  <a:schemeClr val="bg1"/>
                </a:solidFill>
              </a:rPr>
              <a:t>42</a:t>
            </a:r>
            <a:r>
              <a:rPr lang="hu-HU" sz="2000" dirty="0" smtClean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</a:rPr>
              <a:t>40 </a:t>
            </a:r>
            <a:r>
              <a:rPr lang="hu-HU" sz="2000" b="1" dirty="0" smtClean="0">
                <a:solidFill>
                  <a:schemeClr val="bg1"/>
                </a:solidFill>
              </a:rPr>
              <a:t>hanganyag </a:t>
            </a:r>
            <a:r>
              <a:rPr lang="hu-HU" sz="2000" b="1" dirty="0">
                <a:solidFill>
                  <a:schemeClr val="bg1"/>
                </a:solidFill>
              </a:rPr>
              <a:t/>
            </a:r>
            <a:br>
              <a:rPr lang="hu-HU" sz="2000" b="1" dirty="0">
                <a:solidFill>
                  <a:schemeClr val="bg1"/>
                </a:solidFill>
              </a:rPr>
            </a:br>
            <a:r>
              <a:rPr lang="hu-HU" sz="2000" b="1" dirty="0">
                <a:solidFill>
                  <a:schemeClr val="bg1"/>
                </a:solidFill>
              </a:rPr>
              <a:t>– a honlapon</a:t>
            </a:r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4005263"/>
            <a:ext cx="2519363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Text Box 10"/>
          <p:cNvSpPr txBox="1">
            <a:spLocks noChangeArrowheads="1"/>
          </p:cNvSpPr>
          <p:nvPr/>
        </p:nvSpPr>
        <p:spPr bwMode="auto">
          <a:xfrm>
            <a:off x="539750" y="4365625"/>
            <a:ext cx="2881313" cy="119697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solidFill>
                  <a:schemeClr val="bg1"/>
                </a:solidFill>
              </a:rPr>
              <a:t>A vizsgabizottságok száma</a:t>
            </a:r>
          </a:p>
        </p:txBody>
      </p:sp>
      <p:sp>
        <p:nvSpPr>
          <p:cNvPr id="24586" name="Text Box 11"/>
          <p:cNvSpPr txBox="1">
            <a:spLocks noChangeArrowheads="1"/>
          </p:cNvSpPr>
          <p:nvPr/>
        </p:nvSpPr>
        <p:spPr bwMode="auto">
          <a:xfrm>
            <a:off x="6516216" y="4509120"/>
            <a:ext cx="2162175" cy="738664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200" dirty="0" smtClean="0">
                <a:solidFill>
                  <a:schemeClr val="bg1"/>
                </a:solidFill>
              </a:rPr>
              <a:t>3616</a:t>
            </a:r>
            <a:r>
              <a:rPr lang="hu-HU" sz="2400" b="1" dirty="0" smtClean="0">
                <a:solidFill>
                  <a:schemeClr val="bg1"/>
                </a:solidFill>
              </a:rPr>
              <a:t> </a:t>
            </a:r>
            <a:r>
              <a:rPr lang="hu-HU" sz="1200" dirty="0" smtClean="0">
                <a:solidFill>
                  <a:schemeClr val="bg1"/>
                </a:solidFill>
              </a:rPr>
              <a:t>3524</a:t>
            </a:r>
            <a:r>
              <a:rPr lang="hu-HU" sz="1200" b="1" dirty="0" smtClean="0">
                <a:solidFill>
                  <a:schemeClr val="bg1"/>
                </a:solidFill>
              </a:rPr>
              <a:t> </a:t>
            </a:r>
            <a:r>
              <a:rPr lang="hu-HU" sz="1400" b="1" dirty="0" smtClean="0">
                <a:solidFill>
                  <a:schemeClr val="bg1"/>
                </a:solidFill>
              </a:rPr>
              <a:t>3416 </a:t>
            </a:r>
            <a:r>
              <a:rPr lang="hu-HU" sz="1600" b="1" dirty="0" smtClean="0">
                <a:solidFill>
                  <a:schemeClr val="bg1"/>
                </a:solidFill>
              </a:rPr>
              <a:t>3325 </a:t>
            </a:r>
            <a:r>
              <a:rPr lang="hu-HU" b="1" dirty="0" smtClean="0">
                <a:solidFill>
                  <a:schemeClr val="bg1"/>
                </a:solidFill>
              </a:rPr>
              <a:t>3242</a:t>
            </a:r>
            <a:endParaRPr lang="hu-H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0377895"/>
              </p:ext>
            </p:extLst>
          </p:nvPr>
        </p:nvGraphicFramePr>
        <p:xfrm>
          <a:off x="4838700" y="1452563"/>
          <a:ext cx="3886200" cy="360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4" name="Worksheet" r:id="rId4" imgW="4267290" imgH="3962520" progId="Excel.Sheet.8">
                  <p:embed/>
                </p:oleObj>
              </mc:Choice>
              <mc:Fallback>
                <p:oleObj name="Worksheet" r:id="rId4" imgW="4267290" imgH="3962520" progId="Excel.Sheet.8">
                  <p:embed/>
                  <p:pic>
                    <p:nvPicPr>
                      <p:cNvPr id="0" name="Picture 23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0" y="1452563"/>
                        <a:ext cx="3886200" cy="3608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133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541615"/>
              </p:ext>
            </p:extLst>
          </p:nvPr>
        </p:nvGraphicFramePr>
        <p:xfrm>
          <a:off x="457200" y="1371600"/>
          <a:ext cx="4297363" cy="372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5" name="Worksheet" r:id="rId6" imgW="4267290" imgH="3686310" progId="Excel.Sheet.8">
                  <p:embed/>
                </p:oleObj>
              </mc:Choice>
              <mc:Fallback>
                <p:oleObj name="Worksheet" r:id="rId6" imgW="4267290" imgH="3686310" progId="Excel.Sheet.8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4297363" cy="372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80963" y="2836432"/>
            <a:ext cx="458787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Matematika E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26853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Írásbeli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30078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Szóbeli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187450" y="260350"/>
            <a:ext cx="6994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solidFill>
                  <a:schemeClr val="tx2"/>
                </a:solidFill>
                <a:cs typeface="+mn-cs"/>
              </a:rPr>
              <a:t>A vizsgarészek összehasonlítása vizsgatárgyanként </a:t>
            </a:r>
            <a:r>
              <a:rPr lang="hu-HU" sz="2000" b="1" dirty="0" smtClean="0">
                <a:solidFill>
                  <a:srgbClr val="FFFF00"/>
                </a:solidFill>
                <a:cs typeface="+mn-cs"/>
              </a:rPr>
              <a:t>2012.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FF0000"/>
                </a:solidFill>
                <a:cs typeface="+mn-cs"/>
              </a:rPr>
              <a:t>2013.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cs typeface="+mn-cs"/>
              </a:rPr>
              <a:t>2014. </a:t>
            </a:r>
            <a:r>
              <a:rPr lang="hu-HU" sz="2000" b="1" dirty="0" smtClean="0">
                <a:cs typeface="+mn-cs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cs typeface="+mn-cs"/>
              </a:rPr>
              <a:t>2015. </a:t>
            </a:r>
            <a:r>
              <a:rPr lang="hu-HU" sz="2000" b="1" dirty="0">
                <a:cs typeface="+mn-cs"/>
              </a:rPr>
              <a:t>– 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2016.</a:t>
            </a:r>
            <a:endParaRPr lang="hu-HU" sz="2000" b="1" dirty="0">
              <a:solidFill>
                <a:schemeClr val="tx2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136570"/>
              </p:ext>
            </p:extLst>
          </p:nvPr>
        </p:nvGraphicFramePr>
        <p:xfrm>
          <a:off x="317500" y="1333500"/>
          <a:ext cx="4275138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4" name="Worksheet" r:id="rId4" imgW="4286199" imgH="2533680" progId="Excel.Sheet.8">
                  <p:embed/>
                </p:oleObj>
              </mc:Choice>
              <mc:Fallback>
                <p:oleObj name="Worksheet" r:id="rId4" imgW="4286199" imgH="2533680" progId="Excel.Sheet.8">
                  <p:embed/>
                  <p:pic>
                    <p:nvPicPr>
                      <p:cNvPr id="0" name="Picture 4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1333500"/>
                        <a:ext cx="4275138" cy="252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18531045"/>
              </p:ext>
            </p:extLst>
          </p:nvPr>
        </p:nvGraphicFramePr>
        <p:xfrm>
          <a:off x="4711700" y="1543050"/>
          <a:ext cx="415290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5" name="Worksheet" r:id="rId6" imgW="4276745" imgH="2171610" progId="Excel.Sheet.8">
                  <p:embed/>
                </p:oleObj>
              </mc:Choice>
              <mc:Fallback>
                <p:oleObj name="Worksheet" r:id="rId6" imgW="4276745" imgH="2171610" progId="Excel.Sheet.8">
                  <p:embed/>
                  <p:pic>
                    <p:nvPicPr>
                      <p:cNvPr id="0" name="Picture 46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1543050"/>
                        <a:ext cx="4152900" cy="210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767966692"/>
              </p:ext>
            </p:extLst>
          </p:nvPr>
        </p:nvGraphicFramePr>
        <p:xfrm>
          <a:off x="4737100" y="3327400"/>
          <a:ext cx="4013200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6" name="Worksheet" r:id="rId8" imgW="4257565" imgH="2438370" progId="Excel.Sheet.8">
                  <p:embed/>
                </p:oleObj>
              </mc:Choice>
              <mc:Fallback>
                <p:oleObj name="Worksheet" r:id="rId8" imgW="4257565" imgH="2438370" progId="Excel.Sheet.8">
                  <p:embed/>
                  <p:pic>
                    <p:nvPicPr>
                      <p:cNvPr id="0" name="Picture 46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3327400"/>
                        <a:ext cx="4013200" cy="229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6227763" y="3933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1434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32805"/>
              </p:ext>
            </p:extLst>
          </p:nvPr>
        </p:nvGraphicFramePr>
        <p:xfrm>
          <a:off x="114300" y="3225800"/>
          <a:ext cx="4745732" cy="236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7" name="Worksheet" r:id="rId10" imgW="4267290" imgH="2190780" progId="Excel.Sheet.8">
                  <p:embed/>
                </p:oleObj>
              </mc:Choice>
              <mc:Fallback>
                <p:oleObj name="Worksheet" r:id="rId10" imgW="4267290" imgH="2190780" progId="Excel.Sheet.8">
                  <p:embed/>
                  <p:pic>
                    <p:nvPicPr>
                      <p:cNvPr id="0" name="Picture 4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3225800"/>
                        <a:ext cx="4745732" cy="2366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80963" y="2276475"/>
            <a:ext cx="4587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Földrajz K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07950" y="4149725"/>
            <a:ext cx="458788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Földrajz E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124075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Írásbeli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630078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Szóbeli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1403350" y="404813"/>
            <a:ext cx="69945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solidFill>
                  <a:schemeClr val="tx2"/>
                </a:solidFill>
                <a:cs typeface="+mn-cs"/>
              </a:rPr>
              <a:t>A vizsgarészek összehasonlítása vizsgatárgyanként </a:t>
            </a:r>
            <a:r>
              <a:rPr lang="hu-HU" sz="2000" b="1" dirty="0" smtClean="0">
                <a:solidFill>
                  <a:srgbClr val="FFFF00"/>
                </a:solidFill>
                <a:cs typeface="+mn-cs"/>
              </a:rPr>
              <a:t>2012.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FF0000"/>
                </a:solidFill>
                <a:cs typeface="+mn-cs"/>
              </a:rPr>
              <a:t>2013.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cs typeface="+mn-cs"/>
              </a:rPr>
              <a:t>2014.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cs typeface="+mn-cs"/>
              </a:rPr>
              <a:t>2015. </a:t>
            </a:r>
            <a:r>
              <a:rPr lang="hu-HU" sz="2000" b="1" dirty="0">
                <a:cs typeface="+mn-cs"/>
              </a:rPr>
              <a:t>– 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2016.</a:t>
            </a:r>
            <a:endParaRPr lang="hu-HU" sz="2000" b="1" dirty="0">
              <a:solidFill>
                <a:schemeClr val="tx2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875079"/>
              </p:ext>
            </p:extLst>
          </p:nvPr>
        </p:nvGraphicFramePr>
        <p:xfrm>
          <a:off x="406400" y="1193800"/>
          <a:ext cx="4400550" cy="244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58" name="Worksheet" r:id="rId4" imgW="4295654" imgH="2381130" progId="Excel.Sheet.8">
                  <p:embed/>
                </p:oleObj>
              </mc:Choice>
              <mc:Fallback>
                <p:oleObj name="Worksheet" r:id="rId4" imgW="4295654" imgH="2381130" progId="Excel.Sheet.8">
                  <p:embed/>
                  <p:pic>
                    <p:nvPicPr>
                      <p:cNvPr id="0" name="Picture 4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193800"/>
                        <a:ext cx="4400550" cy="244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31515103"/>
              </p:ext>
            </p:extLst>
          </p:nvPr>
        </p:nvGraphicFramePr>
        <p:xfrm>
          <a:off x="4787900" y="1438275"/>
          <a:ext cx="3860800" cy="197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59" name="Worksheet" r:id="rId6" imgW="4267290" imgH="2181330" progId="Excel.Sheet.8">
                  <p:embed/>
                </p:oleObj>
              </mc:Choice>
              <mc:Fallback>
                <p:oleObj name="Worksheet" r:id="rId6" imgW="4267290" imgH="2181330" progId="Excel.Sheet.8">
                  <p:embed/>
                  <p:pic>
                    <p:nvPicPr>
                      <p:cNvPr id="0" name="Picture 46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1438275"/>
                        <a:ext cx="3860800" cy="1973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692323869"/>
              </p:ext>
            </p:extLst>
          </p:nvPr>
        </p:nvGraphicFramePr>
        <p:xfrm>
          <a:off x="5054600" y="3224213"/>
          <a:ext cx="3390900" cy="19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60" name="Worksheet" r:id="rId8" imgW="4295654" imgH="2514510" progId="Excel.Sheet.8">
                  <p:embed/>
                </p:oleObj>
              </mc:Choice>
              <mc:Fallback>
                <p:oleObj name="Worksheet" r:id="rId8" imgW="4295654" imgH="2514510" progId="Excel.Sheet.8">
                  <p:embed/>
                  <p:pic>
                    <p:nvPicPr>
                      <p:cNvPr id="0" name="Picture 46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4600" y="3224213"/>
                        <a:ext cx="3390900" cy="198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6011863" y="37163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1536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051652"/>
              </p:ext>
            </p:extLst>
          </p:nvPr>
        </p:nvGraphicFramePr>
        <p:xfrm>
          <a:off x="254000" y="2921000"/>
          <a:ext cx="4583113" cy="256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61" name="Worksheet" r:id="rId10" imgW="4286199" imgH="2390850" progId="Excel.Sheet.8">
                  <p:embed/>
                </p:oleObj>
              </mc:Choice>
              <mc:Fallback>
                <p:oleObj name="Worksheet" r:id="rId10" imgW="4286199" imgH="2390850" progId="Excel.Sheet.8">
                  <p:embed/>
                  <p:pic>
                    <p:nvPicPr>
                      <p:cNvPr id="0" name="Picture 4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2921000"/>
                        <a:ext cx="4583113" cy="2560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21155" y="1886082"/>
            <a:ext cx="4587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Informatika K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26876" y="3720895"/>
            <a:ext cx="458788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Informatika E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979613" y="1484313"/>
            <a:ext cx="1512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Gyakorlati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30078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Szóbeli</a:t>
            </a: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1258888" y="404813"/>
            <a:ext cx="69945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solidFill>
                  <a:schemeClr val="tx2"/>
                </a:solidFill>
                <a:cs typeface="+mn-cs"/>
              </a:rPr>
              <a:t>A vizsgarészek összehasonlítása vizsgatárgyanként </a:t>
            </a:r>
            <a:r>
              <a:rPr lang="hu-HU" sz="2000" b="1" dirty="0" smtClean="0">
                <a:solidFill>
                  <a:srgbClr val="FFFF00"/>
                </a:solidFill>
                <a:cs typeface="+mn-cs"/>
              </a:rPr>
              <a:t>2012.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FF0000"/>
                </a:solidFill>
                <a:cs typeface="+mn-cs"/>
              </a:rPr>
              <a:t>2013.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cs typeface="+mn-cs"/>
              </a:rPr>
              <a:t>2014.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cs typeface="+mn-cs"/>
              </a:rPr>
              <a:t>2015. </a:t>
            </a:r>
            <a:r>
              <a:rPr lang="hu-HU" sz="2000" b="1" dirty="0">
                <a:cs typeface="+mn-cs"/>
              </a:rPr>
              <a:t>– 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2016.</a:t>
            </a:r>
            <a:endParaRPr lang="hu-HU" sz="2000" b="1" dirty="0">
              <a:solidFill>
                <a:srgbClr val="0000FF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880676"/>
              </p:ext>
            </p:extLst>
          </p:nvPr>
        </p:nvGraphicFramePr>
        <p:xfrm>
          <a:off x="342900" y="1308100"/>
          <a:ext cx="4557713" cy="253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82" name="Worksheet" r:id="rId4" imgW="4295654" imgH="2390850" progId="Excel.Sheet.8">
                  <p:embed/>
                </p:oleObj>
              </mc:Choice>
              <mc:Fallback>
                <p:oleObj name="Worksheet" r:id="rId4" imgW="4295654" imgH="2390850" progId="Excel.Sheet.8">
                  <p:embed/>
                  <p:pic>
                    <p:nvPicPr>
                      <p:cNvPr id="0" name="Picture 4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1308100"/>
                        <a:ext cx="4557713" cy="2530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51573359"/>
              </p:ext>
            </p:extLst>
          </p:nvPr>
        </p:nvGraphicFramePr>
        <p:xfrm>
          <a:off x="4673600" y="1590675"/>
          <a:ext cx="4114800" cy="212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83" name="Worksheet" r:id="rId6" imgW="4295654" imgH="2219400" progId="Excel.Sheet.8">
                  <p:embed/>
                </p:oleObj>
              </mc:Choice>
              <mc:Fallback>
                <p:oleObj name="Worksheet" r:id="rId6" imgW="4295654" imgH="2219400" progId="Excel.Sheet.8">
                  <p:embed/>
                  <p:pic>
                    <p:nvPicPr>
                      <p:cNvPr id="0" name="Picture 46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3600" y="1590675"/>
                        <a:ext cx="4114800" cy="212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851580391"/>
              </p:ext>
            </p:extLst>
          </p:nvPr>
        </p:nvGraphicFramePr>
        <p:xfrm>
          <a:off x="5029200" y="3452813"/>
          <a:ext cx="3492500" cy="213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84" name="Worksheet" r:id="rId8" imgW="4295654" imgH="2628990" progId="Excel.Sheet.8">
                  <p:embed/>
                </p:oleObj>
              </mc:Choice>
              <mc:Fallback>
                <p:oleObj name="Worksheet" r:id="rId8" imgW="4295654" imgH="2628990" progId="Excel.Sheet.8">
                  <p:embed/>
                  <p:pic>
                    <p:nvPicPr>
                      <p:cNvPr id="0" name="Picture 46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452813"/>
                        <a:ext cx="3492500" cy="213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6084888" y="37163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1638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547106"/>
              </p:ext>
            </p:extLst>
          </p:nvPr>
        </p:nvGraphicFramePr>
        <p:xfrm>
          <a:off x="368300" y="3251200"/>
          <a:ext cx="4476750" cy="239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85" name="Worksheet" r:id="rId10" imgW="4257565" imgH="2286090" progId="Excel.Sheet.8">
                  <p:embed/>
                </p:oleObj>
              </mc:Choice>
              <mc:Fallback>
                <p:oleObj name="Worksheet" r:id="rId10" imgW="4257565" imgH="2286090" progId="Excel.Sheet.8">
                  <p:embed/>
                  <p:pic>
                    <p:nvPicPr>
                      <p:cNvPr id="0" name="Picture 4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3251200"/>
                        <a:ext cx="4476750" cy="2393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31203" y="2216187"/>
            <a:ext cx="4587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Biológia K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38094" y="4139677"/>
            <a:ext cx="458788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Biológia E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226853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Írásbeli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630078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Szóbeli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1258888" y="476250"/>
            <a:ext cx="69945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solidFill>
                  <a:schemeClr val="tx2"/>
                </a:solidFill>
                <a:cs typeface="+mn-cs"/>
              </a:rPr>
              <a:t>A vizsgarészek összehasonlítása vizsgatárgyanként </a:t>
            </a:r>
            <a:r>
              <a:rPr lang="hu-HU" sz="2000" b="1" dirty="0" smtClean="0">
                <a:solidFill>
                  <a:srgbClr val="FFFF00"/>
                </a:solidFill>
                <a:cs typeface="+mn-cs"/>
              </a:rPr>
              <a:t>2012.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FF0000"/>
                </a:solidFill>
                <a:cs typeface="+mn-cs"/>
              </a:rPr>
              <a:t>2013.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cs typeface="+mn-cs"/>
              </a:rPr>
              <a:t>2014.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cs typeface="+mn-cs"/>
              </a:rPr>
              <a:t>2015.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2016.</a:t>
            </a:r>
            <a:endParaRPr lang="hu-HU" sz="2000" b="1" dirty="0">
              <a:solidFill>
                <a:srgbClr val="0000FF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921176"/>
              </p:ext>
            </p:extLst>
          </p:nvPr>
        </p:nvGraphicFramePr>
        <p:xfrm>
          <a:off x="393700" y="1181100"/>
          <a:ext cx="4264025" cy="246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02" name="Worksheet" r:id="rId4" imgW="4267290" imgH="2466990" progId="Excel.Sheet.8">
                  <p:embed/>
                </p:oleObj>
              </mc:Choice>
              <mc:Fallback>
                <p:oleObj name="Worksheet" r:id="rId4" imgW="4267290" imgH="2466990" progId="Excel.Sheet.8">
                  <p:embed/>
                  <p:pic>
                    <p:nvPicPr>
                      <p:cNvPr id="0" name="Picture 4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181100"/>
                        <a:ext cx="4264025" cy="2462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96512906"/>
              </p:ext>
            </p:extLst>
          </p:nvPr>
        </p:nvGraphicFramePr>
        <p:xfrm>
          <a:off x="4851400" y="1397000"/>
          <a:ext cx="3848100" cy="196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03" name="Worksheet" r:id="rId6" imgW="4267290" imgH="2181330" progId="Excel.Sheet.8">
                  <p:embed/>
                </p:oleObj>
              </mc:Choice>
              <mc:Fallback>
                <p:oleObj name="Worksheet" r:id="rId6" imgW="4267290" imgH="2181330" progId="Excel.Sheet.8">
                  <p:embed/>
                  <p:pic>
                    <p:nvPicPr>
                      <p:cNvPr id="0" name="Picture 45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400" y="1397000"/>
                        <a:ext cx="3848100" cy="1966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959853611"/>
              </p:ext>
            </p:extLst>
          </p:nvPr>
        </p:nvGraphicFramePr>
        <p:xfrm>
          <a:off x="5105400" y="3378200"/>
          <a:ext cx="3390900" cy="197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04" name="Worksheet" r:id="rId8" imgW="4257565" imgH="2486160" progId="Excel.Sheet.8">
                  <p:embed/>
                </p:oleObj>
              </mc:Choice>
              <mc:Fallback>
                <p:oleObj name="Worksheet" r:id="rId8" imgW="4257565" imgH="2486160" progId="Excel.Sheet.8">
                  <p:embed/>
                  <p:pic>
                    <p:nvPicPr>
                      <p:cNvPr id="0" name="Picture 46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378200"/>
                        <a:ext cx="3390900" cy="197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174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387417"/>
              </p:ext>
            </p:extLst>
          </p:nvPr>
        </p:nvGraphicFramePr>
        <p:xfrm>
          <a:off x="203200" y="3073400"/>
          <a:ext cx="4573588" cy="242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05" name="Worksheet" r:id="rId10" imgW="4267290" imgH="2352780" progId="Excel.Sheet.8">
                  <p:embed/>
                </p:oleObj>
              </mc:Choice>
              <mc:Fallback>
                <p:oleObj name="Worksheet" r:id="rId10" imgW="4267290" imgH="2352780" progId="Excel.Sheet.8">
                  <p:embed/>
                  <p:pic>
                    <p:nvPicPr>
                      <p:cNvPr id="0" name="Picture 4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3073400"/>
                        <a:ext cx="4573588" cy="242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11107" y="2186043"/>
            <a:ext cx="4587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Fizika K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38094" y="4089437"/>
            <a:ext cx="458788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Fizika E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226853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Írásbeli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630078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Szóbeli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1403350" y="404813"/>
            <a:ext cx="69945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solidFill>
                  <a:schemeClr val="tx2"/>
                </a:solidFill>
                <a:cs typeface="+mn-cs"/>
              </a:rPr>
              <a:t>A vizsgarészek összehasonlítása vizsgatárgyanként </a:t>
            </a:r>
            <a:r>
              <a:rPr lang="hu-HU" sz="2000" b="1" dirty="0" smtClean="0">
                <a:solidFill>
                  <a:srgbClr val="FFFF00"/>
                </a:solidFill>
                <a:cs typeface="+mn-cs"/>
              </a:rPr>
              <a:t>2012.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FF0000"/>
                </a:solidFill>
                <a:cs typeface="+mn-cs"/>
              </a:rPr>
              <a:t>2013.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cs typeface="+mn-cs"/>
              </a:rPr>
              <a:t>2014.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cs typeface="+mn-cs"/>
              </a:rPr>
              <a:t>2015.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2016.</a:t>
            </a:r>
            <a:endParaRPr lang="hu-HU" sz="2000" b="1" dirty="0">
              <a:solidFill>
                <a:srgbClr val="0000FF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298006"/>
              </p:ext>
            </p:extLst>
          </p:nvPr>
        </p:nvGraphicFramePr>
        <p:xfrm>
          <a:off x="520700" y="1257300"/>
          <a:ext cx="4687888" cy="253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26" name="Worksheet" r:id="rId4" imgW="4286199" imgH="2324160" progId="Excel.Sheet.8">
                  <p:embed/>
                </p:oleObj>
              </mc:Choice>
              <mc:Fallback>
                <p:oleObj name="Worksheet" r:id="rId4" imgW="4286199" imgH="2324160" progId="Excel.Sheet.8">
                  <p:embed/>
                  <p:pic>
                    <p:nvPicPr>
                      <p:cNvPr id="0" name="Picture 4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1257300"/>
                        <a:ext cx="4687888" cy="2536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02713674"/>
              </p:ext>
            </p:extLst>
          </p:nvPr>
        </p:nvGraphicFramePr>
        <p:xfrm>
          <a:off x="4597400" y="1503363"/>
          <a:ext cx="4102100" cy="209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27" name="Worksheet" r:id="rId6" imgW="4267290" imgH="2181330" progId="Excel.Sheet.8">
                  <p:embed/>
                </p:oleObj>
              </mc:Choice>
              <mc:Fallback>
                <p:oleObj name="Worksheet" r:id="rId6" imgW="4267290" imgH="2181330" progId="Excel.Sheet.8">
                  <p:embed/>
                  <p:pic>
                    <p:nvPicPr>
                      <p:cNvPr id="0" name="Picture 45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1503363"/>
                        <a:ext cx="4102100" cy="2097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214493986"/>
              </p:ext>
            </p:extLst>
          </p:nvPr>
        </p:nvGraphicFramePr>
        <p:xfrm>
          <a:off x="5316538" y="3492500"/>
          <a:ext cx="2828925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28" name="Worksheet" r:id="rId8" imgW="3648145" imgH="2800440" progId="Excel.Sheet.8">
                  <p:embed/>
                </p:oleObj>
              </mc:Choice>
              <mc:Fallback>
                <p:oleObj name="Worksheet" r:id="rId8" imgW="3648145" imgH="2800440" progId="Excel.Sheet.8">
                  <p:embed/>
                  <p:pic>
                    <p:nvPicPr>
                      <p:cNvPr id="0" name="Picture 46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6538" y="3492500"/>
                        <a:ext cx="2828925" cy="217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1843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967740"/>
              </p:ext>
            </p:extLst>
          </p:nvPr>
        </p:nvGraphicFramePr>
        <p:xfrm>
          <a:off x="317500" y="3238500"/>
          <a:ext cx="4987925" cy="261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29" name="Worksheet" r:id="rId10" imgW="4295654" imgH="2324160" progId="Excel.Sheet.8">
                  <p:embed/>
                </p:oleObj>
              </mc:Choice>
              <mc:Fallback>
                <p:oleObj name="Worksheet" r:id="rId10" imgW="4295654" imgH="2324160" progId="Excel.Sheet.8">
                  <p:embed/>
                  <p:pic>
                    <p:nvPicPr>
                      <p:cNvPr id="0" name="Picture 4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3238500"/>
                        <a:ext cx="4987925" cy="2617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79388" y="2275374"/>
            <a:ext cx="4587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Kémia K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79388" y="4292600"/>
            <a:ext cx="458787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Kémia E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226853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Írásbeli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630078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Szóbeli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1331913" y="476250"/>
            <a:ext cx="69945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solidFill>
                  <a:schemeClr val="tx2"/>
                </a:solidFill>
                <a:cs typeface="+mn-cs"/>
              </a:rPr>
              <a:t>A vizsgarészek összehasonlítása vizsgatárgyanként </a:t>
            </a:r>
            <a:r>
              <a:rPr lang="hu-HU" sz="2000" b="1" dirty="0" smtClean="0">
                <a:solidFill>
                  <a:srgbClr val="FFFF00"/>
                </a:solidFill>
                <a:cs typeface="+mn-cs"/>
              </a:rPr>
              <a:t>2012.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FF0000"/>
                </a:solidFill>
                <a:cs typeface="+mn-cs"/>
              </a:rPr>
              <a:t>2013.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cs typeface="+mn-cs"/>
              </a:rPr>
              <a:t>2014.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cs typeface="+mn-cs"/>
              </a:rPr>
              <a:t>2015.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2016.</a:t>
            </a:r>
            <a:endParaRPr lang="hu-HU" sz="2000" b="1" dirty="0">
              <a:solidFill>
                <a:srgbClr val="0000FF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081562"/>
              </p:ext>
            </p:extLst>
          </p:nvPr>
        </p:nvGraphicFramePr>
        <p:xfrm>
          <a:off x="-228600" y="647700"/>
          <a:ext cx="4260850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68" name="Worksheet" r:id="rId4" imgW="4267290" imgH="2238300" progId="Excel.Sheet.8">
                  <p:embed/>
                </p:oleObj>
              </mc:Choice>
              <mc:Fallback>
                <p:oleObj name="Worksheet" r:id="rId4" imgW="4267290" imgH="2238300" progId="Excel.Sheet.8">
                  <p:embed/>
                  <p:pic>
                    <p:nvPicPr>
                      <p:cNvPr id="0" name="Picture 5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8600" y="647700"/>
                        <a:ext cx="4260850" cy="222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33489375"/>
              </p:ext>
            </p:extLst>
          </p:nvPr>
        </p:nvGraphicFramePr>
        <p:xfrm>
          <a:off x="5295900" y="735013"/>
          <a:ext cx="3670300" cy="213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69" name="Worksheet" r:id="rId6" imgW="4257565" imgH="2476440" progId="Excel.Sheet.8">
                  <p:embed/>
                </p:oleObj>
              </mc:Choice>
              <mc:Fallback>
                <p:oleObj name="Worksheet" r:id="rId6" imgW="4257565" imgH="2476440" progId="Excel.Sheet.8">
                  <p:embed/>
                  <p:pic>
                    <p:nvPicPr>
                      <p:cNvPr id="0" name="Picture 56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900" y="735013"/>
                        <a:ext cx="3670300" cy="2135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592309197"/>
              </p:ext>
            </p:extLst>
          </p:nvPr>
        </p:nvGraphicFramePr>
        <p:xfrm>
          <a:off x="165100" y="4000500"/>
          <a:ext cx="368300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0" name="Worksheet" r:id="rId8" imgW="4276745" imgH="2447820" progId="Excel.Sheet.8">
                  <p:embed/>
                </p:oleObj>
              </mc:Choice>
              <mc:Fallback>
                <p:oleObj name="Worksheet" r:id="rId8" imgW="4276745" imgH="2447820" progId="Excel.Sheet.8">
                  <p:embed/>
                  <p:pic>
                    <p:nvPicPr>
                      <p:cNvPr id="0" name="Picture 56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" y="4000500"/>
                        <a:ext cx="3683000" cy="210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10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763122186"/>
              </p:ext>
            </p:extLst>
          </p:nvPr>
        </p:nvGraphicFramePr>
        <p:xfrm>
          <a:off x="5410200" y="4041775"/>
          <a:ext cx="3632200" cy="211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1" name="Worksheet" r:id="rId10" imgW="4257565" imgH="2476440" progId="Excel.Sheet.8">
                  <p:embed/>
                </p:oleObj>
              </mc:Choice>
              <mc:Fallback>
                <p:oleObj name="Worksheet" r:id="rId10" imgW="4257565" imgH="2476440" progId="Excel.Sheet.8">
                  <p:embed/>
                  <p:pic>
                    <p:nvPicPr>
                      <p:cNvPr id="0" name="Picture 57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041775"/>
                        <a:ext cx="3632200" cy="2112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Text Box 5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194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023395"/>
              </p:ext>
            </p:extLst>
          </p:nvPr>
        </p:nvGraphicFramePr>
        <p:xfrm>
          <a:off x="2476500" y="2209800"/>
          <a:ext cx="4260850" cy="239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2" name="Worksheet" r:id="rId12" imgW="4267290" imgH="2400300" progId="Excel.Sheet.8">
                  <p:embed/>
                </p:oleObj>
              </mc:Choice>
              <mc:Fallback>
                <p:oleObj name="Worksheet" r:id="rId12" imgW="4267290" imgH="2400300" progId="Excel.Sheet.8">
                  <p:embed/>
                  <p:pic>
                    <p:nvPicPr>
                      <p:cNvPr id="0" name="Picture 5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2209800"/>
                        <a:ext cx="4260850" cy="2393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670340" y="1125538"/>
            <a:ext cx="28082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Olvasott szöveg értése</a:t>
            </a:r>
          </a:p>
        </p:txBody>
      </p:sp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6300788" y="1125538"/>
            <a:ext cx="20875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Nyelvhelyesség</a:t>
            </a:r>
          </a:p>
        </p:txBody>
      </p:sp>
      <p:sp>
        <p:nvSpPr>
          <p:cNvPr id="16394" name="Rectangle 9"/>
          <p:cNvSpPr>
            <a:spLocks noChangeArrowheads="1"/>
          </p:cNvSpPr>
          <p:nvPr/>
        </p:nvSpPr>
        <p:spPr bwMode="auto">
          <a:xfrm>
            <a:off x="250825" y="188913"/>
            <a:ext cx="84359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solidFill>
                  <a:schemeClr val="tx2"/>
                </a:solidFill>
                <a:cs typeface="+mn-cs"/>
              </a:rPr>
              <a:t>A vizsgarészek összehasonlítása az angol nyelv emelt szintű vizsgáján </a:t>
            </a:r>
          </a:p>
          <a:p>
            <a:pPr algn="ctr">
              <a:defRPr/>
            </a:pPr>
            <a:r>
              <a:rPr lang="hu-HU" sz="2000" b="1" dirty="0" smtClean="0">
                <a:solidFill>
                  <a:srgbClr val="FF0000"/>
                </a:solidFill>
                <a:cs typeface="+mn-cs"/>
              </a:rPr>
              <a:t>2013.</a:t>
            </a:r>
            <a:r>
              <a:rPr lang="hu-HU" sz="2000" b="1" dirty="0" smtClean="0">
                <a:solidFill>
                  <a:schemeClr val="tx2"/>
                </a:solidFill>
                <a:cs typeface="+mn-cs"/>
              </a:rPr>
              <a:t> </a:t>
            </a:r>
            <a:r>
              <a:rPr lang="hu-HU" sz="2000" b="1" dirty="0">
                <a:solidFill>
                  <a:schemeClr val="tx2"/>
                </a:solidFill>
                <a:cs typeface="+mn-cs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cs typeface="+mn-cs"/>
              </a:rPr>
              <a:t>2014.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cs typeface="+mn-cs"/>
              </a:rPr>
              <a:t>2015.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2016.</a:t>
            </a:r>
            <a:endParaRPr lang="hu-HU" sz="2000" b="1" dirty="0">
              <a:solidFill>
                <a:srgbClr val="0000FF"/>
              </a:solidFill>
              <a:cs typeface="+mn-cs"/>
            </a:endParaRP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3851275" y="2565400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Íráskészség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6396485" y="4388297"/>
            <a:ext cx="2376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Beszédkészség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1115616" y="4365104"/>
            <a:ext cx="2881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Hallott szöveg értése</a:t>
            </a:r>
          </a:p>
        </p:txBody>
      </p:sp>
      <p:grpSp>
        <p:nvGrpSpPr>
          <p:cNvPr id="19470" name="Group 14"/>
          <p:cNvGrpSpPr>
            <a:grpSpLocks noChangeAspect="1"/>
          </p:cNvGrpSpPr>
          <p:nvPr/>
        </p:nvGrpSpPr>
        <p:grpSpPr bwMode="auto">
          <a:xfrm>
            <a:off x="-2052638" y="0"/>
            <a:ext cx="3617913" cy="996950"/>
            <a:chOff x="-1276" y="63"/>
            <a:chExt cx="2279" cy="628"/>
          </a:xfrm>
        </p:grpSpPr>
        <p:sp>
          <p:nvSpPr>
            <p:cNvPr id="19471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63"/>
              <a:ext cx="972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472" name="Rectangle 17"/>
            <p:cNvSpPr>
              <a:spLocks noChangeArrowheads="1"/>
            </p:cNvSpPr>
            <p:nvPr/>
          </p:nvSpPr>
          <p:spPr bwMode="auto">
            <a:xfrm>
              <a:off x="366" y="471"/>
              <a:ext cx="2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hu-HU"/>
            </a:p>
          </p:txBody>
        </p:sp>
        <p:sp>
          <p:nvSpPr>
            <p:cNvPr id="19473" name="Rectangle 20"/>
            <p:cNvSpPr>
              <a:spLocks noChangeArrowheads="1"/>
            </p:cNvSpPr>
            <p:nvPr/>
          </p:nvSpPr>
          <p:spPr bwMode="auto">
            <a:xfrm>
              <a:off x="851" y="100"/>
              <a:ext cx="5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2700" b="1">
                  <a:solidFill>
                    <a:srgbClr val="000000"/>
                  </a:solidFill>
                  <a:latin typeface="Garamond" pitchFamily="18" charset="0"/>
                </a:rPr>
                <a:t> </a:t>
              </a:r>
              <a:endParaRPr lang="hu-HU"/>
            </a:p>
          </p:txBody>
        </p:sp>
        <p:sp>
          <p:nvSpPr>
            <p:cNvPr id="19474" name="Rectangle 21"/>
            <p:cNvSpPr>
              <a:spLocks noChangeArrowheads="1"/>
            </p:cNvSpPr>
            <p:nvPr/>
          </p:nvSpPr>
          <p:spPr bwMode="auto">
            <a:xfrm>
              <a:off x="455" y="357"/>
              <a:ext cx="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hu-HU"/>
            </a:p>
          </p:txBody>
        </p:sp>
        <p:sp>
          <p:nvSpPr>
            <p:cNvPr id="19475" name="Rectangle 22"/>
            <p:cNvSpPr>
              <a:spLocks noChangeArrowheads="1"/>
            </p:cNvSpPr>
            <p:nvPr/>
          </p:nvSpPr>
          <p:spPr bwMode="auto">
            <a:xfrm>
              <a:off x="844" y="357"/>
              <a:ext cx="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hu-HU"/>
            </a:p>
          </p:txBody>
        </p:sp>
        <p:sp>
          <p:nvSpPr>
            <p:cNvPr id="19476" name="Rectangle 23"/>
            <p:cNvSpPr>
              <a:spLocks noChangeArrowheads="1"/>
            </p:cNvSpPr>
            <p:nvPr/>
          </p:nvSpPr>
          <p:spPr bwMode="auto">
            <a:xfrm>
              <a:off x="-1276" y="556"/>
              <a:ext cx="2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hu-HU"/>
            </a:p>
          </p:txBody>
        </p:sp>
        <p:sp>
          <p:nvSpPr>
            <p:cNvPr id="19477" name="Rectangle 24"/>
            <p:cNvSpPr>
              <a:spLocks noChangeArrowheads="1"/>
            </p:cNvSpPr>
            <p:nvPr/>
          </p:nvSpPr>
          <p:spPr bwMode="auto">
            <a:xfrm>
              <a:off x="979" y="576"/>
              <a:ext cx="2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5861"/>
              </p:ext>
            </p:extLst>
          </p:nvPr>
        </p:nvGraphicFramePr>
        <p:xfrm>
          <a:off x="63500" y="596900"/>
          <a:ext cx="4260850" cy="239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2" name="Worksheet" r:id="rId4" imgW="4267290" imgH="2400300" progId="Excel.Sheet.8">
                  <p:embed/>
                </p:oleObj>
              </mc:Choice>
              <mc:Fallback>
                <p:oleObj name="Worksheet" r:id="rId4" imgW="4267290" imgH="2400300" progId="Excel.Sheet.8">
                  <p:embed/>
                  <p:pic>
                    <p:nvPicPr>
                      <p:cNvPr id="0" name="Picture 5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" y="596900"/>
                        <a:ext cx="4260850" cy="2393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00414311"/>
              </p:ext>
            </p:extLst>
          </p:nvPr>
        </p:nvGraphicFramePr>
        <p:xfrm>
          <a:off x="4813300" y="835025"/>
          <a:ext cx="41656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3" name="Worksheet" r:id="rId6" imgW="4276745" imgH="2143260" progId="Excel.Sheet.8">
                  <p:embed/>
                </p:oleObj>
              </mc:Choice>
              <mc:Fallback>
                <p:oleObj name="Worksheet" r:id="rId6" imgW="4276745" imgH="2143260" progId="Excel.Sheet.8">
                  <p:embed/>
                  <p:pic>
                    <p:nvPicPr>
                      <p:cNvPr id="0" name="Picture 56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3300" y="835025"/>
                        <a:ext cx="4165600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445339853"/>
              </p:ext>
            </p:extLst>
          </p:nvPr>
        </p:nvGraphicFramePr>
        <p:xfrm>
          <a:off x="25400" y="4059238"/>
          <a:ext cx="4470400" cy="237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4" name="Worksheet" r:id="rId8" imgW="4257565" imgH="2257470" progId="Excel.Sheet.8">
                  <p:embed/>
                </p:oleObj>
              </mc:Choice>
              <mc:Fallback>
                <p:oleObj name="Worksheet" r:id="rId8" imgW="4257565" imgH="2257470" progId="Excel.Sheet.8">
                  <p:embed/>
                  <p:pic>
                    <p:nvPicPr>
                      <p:cNvPr id="0" name="Picture 56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" y="4059238"/>
                        <a:ext cx="4470400" cy="2370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10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537173284"/>
              </p:ext>
            </p:extLst>
          </p:nvPr>
        </p:nvGraphicFramePr>
        <p:xfrm>
          <a:off x="5308600" y="4070350"/>
          <a:ext cx="372110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5" name="Worksheet" r:id="rId10" imgW="4295654" imgH="2581200" progId="Excel.Sheet.8">
                  <p:embed/>
                </p:oleObj>
              </mc:Choice>
              <mc:Fallback>
                <p:oleObj name="Worksheet" r:id="rId10" imgW="4295654" imgH="2581200" progId="Excel.Sheet.8">
                  <p:embed/>
                  <p:pic>
                    <p:nvPicPr>
                      <p:cNvPr id="0" name="Picture 57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8600" y="4070350"/>
                        <a:ext cx="3721100" cy="223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Text Box 5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204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435147"/>
              </p:ext>
            </p:extLst>
          </p:nvPr>
        </p:nvGraphicFramePr>
        <p:xfrm>
          <a:off x="2438400" y="2235200"/>
          <a:ext cx="4259263" cy="239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6" name="Worksheet" r:id="rId12" imgW="4267290" imgH="2400300" progId="Excel.Sheet.8">
                  <p:embed/>
                </p:oleObj>
              </mc:Choice>
              <mc:Fallback>
                <p:oleObj name="Worksheet" r:id="rId12" imgW="4267290" imgH="2400300" progId="Excel.Sheet.8">
                  <p:embed/>
                  <p:pic>
                    <p:nvPicPr>
                      <p:cNvPr id="0" name="Picture 5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235200"/>
                        <a:ext cx="4259263" cy="2393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Text Box 7"/>
          <p:cNvSpPr txBox="1">
            <a:spLocks noChangeArrowheads="1"/>
          </p:cNvSpPr>
          <p:nvPr/>
        </p:nvSpPr>
        <p:spPr bwMode="auto">
          <a:xfrm>
            <a:off x="971550" y="1052513"/>
            <a:ext cx="2808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Olvasott szöveg értése</a:t>
            </a:r>
          </a:p>
        </p:txBody>
      </p:sp>
      <p:sp>
        <p:nvSpPr>
          <p:cNvPr id="20489" name="Text Box 8"/>
          <p:cNvSpPr txBox="1">
            <a:spLocks noChangeArrowheads="1"/>
          </p:cNvSpPr>
          <p:nvPr/>
        </p:nvSpPr>
        <p:spPr bwMode="auto">
          <a:xfrm>
            <a:off x="5940425" y="1052513"/>
            <a:ext cx="2087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Nyelvhelyesség</a:t>
            </a:r>
          </a:p>
        </p:txBody>
      </p:sp>
      <p:sp>
        <p:nvSpPr>
          <p:cNvPr id="17418" name="Rectangle 9"/>
          <p:cNvSpPr>
            <a:spLocks noChangeArrowheads="1"/>
          </p:cNvSpPr>
          <p:nvPr/>
        </p:nvSpPr>
        <p:spPr bwMode="auto">
          <a:xfrm>
            <a:off x="250825" y="188913"/>
            <a:ext cx="86423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solidFill>
                  <a:schemeClr val="tx2"/>
                </a:solidFill>
                <a:cs typeface="+mn-cs"/>
              </a:rPr>
              <a:t>A vizsgarészek összehasonlítása a német nyelv emelt szintű vizsgáján </a:t>
            </a:r>
          </a:p>
          <a:p>
            <a:pPr algn="ctr">
              <a:defRPr/>
            </a:pPr>
            <a:r>
              <a:rPr lang="hu-HU" sz="2000" b="1" dirty="0" smtClean="0">
                <a:solidFill>
                  <a:srgbClr val="FF0000"/>
                </a:solidFill>
                <a:cs typeface="+mn-cs"/>
              </a:rPr>
              <a:t>2013.</a:t>
            </a:r>
            <a:r>
              <a:rPr lang="hu-HU" sz="2000" b="1" dirty="0" smtClean="0">
                <a:solidFill>
                  <a:schemeClr val="tx2"/>
                </a:solidFill>
                <a:cs typeface="+mn-cs"/>
              </a:rPr>
              <a:t> </a:t>
            </a:r>
            <a:r>
              <a:rPr lang="hu-HU" sz="2000" b="1" dirty="0">
                <a:solidFill>
                  <a:schemeClr val="tx2"/>
                </a:solidFill>
                <a:cs typeface="+mn-cs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cs typeface="+mn-cs"/>
              </a:rPr>
              <a:t>2014.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cs typeface="+mn-cs"/>
              </a:rPr>
              <a:t>2015.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2016.</a:t>
            </a:r>
            <a:endParaRPr lang="hu-HU" sz="2000" b="1" dirty="0">
              <a:solidFill>
                <a:srgbClr val="0000FF"/>
              </a:solidFill>
              <a:cs typeface="+mn-cs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851275" y="2708275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 dirty="0"/>
              <a:t>Íráskészség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5940425" y="4482588"/>
            <a:ext cx="2376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b="1" dirty="0"/>
              <a:t>Beszédkészség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683568" y="4509120"/>
            <a:ext cx="288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b="1" dirty="0"/>
              <a:t>Hallott szöveg értése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042988" y="260350"/>
            <a:ext cx="72358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000" b="1" dirty="0"/>
              <a:t>Tények, számok a vizsgákról 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95288" y="981075"/>
            <a:ext cx="8497192" cy="792163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hu-HU" sz="2000" b="1" dirty="0" smtClean="0">
                <a:solidFill>
                  <a:schemeClr val="bg1"/>
                </a:solidFill>
              </a:rPr>
              <a:t>2016 </a:t>
            </a:r>
            <a:r>
              <a:rPr lang="hu-HU" sz="2000" b="1" dirty="0">
                <a:solidFill>
                  <a:schemeClr val="bg1"/>
                </a:solidFill>
              </a:rPr>
              <a:t>május-júniusában érettségi vizsgát tett </a:t>
            </a:r>
          </a:p>
          <a:p>
            <a:pPr marL="342900" indent="-342900" algn="ctr"/>
            <a:r>
              <a:rPr lang="hu-HU" sz="1000" i="1" dirty="0" smtClean="0">
                <a:solidFill>
                  <a:schemeClr val="bg1"/>
                </a:solidFill>
              </a:rPr>
              <a:t>136.250  </a:t>
            </a:r>
            <a:r>
              <a:rPr lang="hu-HU" sz="1200" i="1" dirty="0" smtClean="0">
                <a:solidFill>
                  <a:schemeClr val="bg1"/>
                </a:solidFill>
              </a:rPr>
              <a:t>131.696 </a:t>
            </a:r>
            <a:r>
              <a:rPr lang="hu-HU" sz="1400" i="1" dirty="0" smtClean="0">
                <a:solidFill>
                  <a:schemeClr val="bg1"/>
                </a:solidFill>
              </a:rPr>
              <a:t>116.939 </a:t>
            </a:r>
            <a:r>
              <a:rPr lang="hu-HU" sz="1600" dirty="0" smtClean="0">
                <a:solidFill>
                  <a:schemeClr val="bg1"/>
                </a:solidFill>
              </a:rPr>
              <a:t>114.360  </a:t>
            </a:r>
            <a:r>
              <a:rPr lang="hu-HU" b="1" dirty="0" smtClean="0">
                <a:solidFill>
                  <a:schemeClr val="bg1"/>
                </a:solidFill>
              </a:rPr>
              <a:t>110.625 </a:t>
            </a:r>
            <a:r>
              <a:rPr lang="hu-HU" sz="2000" b="1" dirty="0" smtClean="0">
                <a:solidFill>
                  <a:schemeClr val="bg1"/>
                </a:solidFill>
              </a:rPr>
              <a:t>fő</a:t>
            </a:r>
            <a:endParaRPr lang="hu-HU" sz="2000" b="1" i="1" dirty="0">
              <a:solidFill>
                <a:schemeClr val="bg1"/>
              </a:solidFill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95536" y="3933056"/>
            <a:ext cx="8496944" cy="1871787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hu-HU" sz="2000" b="1" dirty="0">
                <a:solidFill>
                  <a:schemeClr val="bg1"/>
                </a:solidFill>
              </a:rPr>
              <a:t>Érettségi bizonyítványt kapott</a:t>
            </a:r>
          </a:p>
          <a:p>
            <a:pPr marL="342900" indent="-342900" algn="ctr">
              <a:spcBef>
                <a:spcPct val="20000"/>
              </a:spcBef>
            </a:pPr>
            <a:r>
              <a:rPr lang="hu-HU" sz="1200" dirty="0" smtClean="0">
                <a:solidFill>
                  <a:schemeClr val="bg1"/>
                </a:solidFill>
              </a:rPr>
              <a:t>82.172    </a:t>
            </a:r>
            <a:r>
              <a:rPr lang="hu-HU" sz="1400" dirty="0" smtClean="0">
                <a:solidFill>
                  <a:schemeClr val="bg1"/>
                </a:solidFill>
              </a:rPr>
              <a:t>76.303   </a:t>
            </a:r>
            <a:r>
              <a:rPr lang="hu-HU" sz="1600" dirty="0" smtClean="0">
                <a:solidFill>
                  <a:schemeClr val="bg1"/>
                </a:solidFill>
              </a:rPr>
              <a:t>76.111  </a:t>
            </a:r>
            <a:r>
              <a:rPr lang="hu-HU" dirty="0" smtClean="0">
                <a:solidFill>
                  <a:schemeClr val="bg1"/>
                </a:solidFill>
              </a:rPr>
              <a:t>71.419   </a:t>
            </a:r>
            <a:r>
              <a:rPr lang="hu-HU" sz="2000" b="1" dirty="0" smtClean="0">
                <a:solidFill>
                  <a:schemeClr val="bg1"/>
                </a:solidFill>
              </a:rPr>
              <a:t>69.257 fő</a:t>
            </a:r>
            <a:endParaRPr lang="hu-HU" sz="2000" b="1" i="1" dirty="0">
              <a:solidFill>
                <a:schemeClr val="bg1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hu-HU" sz="2000" b="1" dirty="0" smtClean="0">
                <a:solidFill>
                  <a:schemeClr val="bg1"/>
                </a:solidFill>
              </a:rPr>
              <a:t>Tanúsítványt </a:t>
            </a:r>
            <a:r>
              <a:rPr lang="hu-HU" sz="2000" b="1" dirty="0">
                <a:solidFill>
                  <a:schemeClr val="bg1"/>
                </a:solidFill>
              </a:rPr>
              <a:t>kapott </a:t>
            </a:r>
          </a:p>
          <a:p>
            <a:pPr marL="342900" indent="-342900" algn="ctr">
              <a:spcBef>
                <a:spcPct val="20000"/>
              </a:spcBef>
            </a:pPr>
            <a:r>
              <a:rPr lang="hu-HU" sz="1000" dirty="0" smtClean="0">
                <a:solidFill>
                  <a:schemeClr val="bg1"/>
                </a:solidFill>
              </a:rPr>
              <a:t>16.887  </a:t>
            </a:r>
            <a:r>
              <a:rPr lang="hu-HU" sz="1200" dirty="0" smtClean="0">
                <a:solidFill>
                  <a:schemeClr val="bg1"/>
                </a:solidFill>
              </a:rPr>
              <a:t>15.450   </a:t>
            </a:r>
            <a:r>
              <a:rPr lang="hu-HU" sz="1400" dirty="0" smtClean="0">
                <a:solidFill>
                  <a:schemeClr val="bg1"/>
                </a:solidFill>
              </a:rPr>
              <a:t>17.119  </a:t>
            </a:r>
            <a:r>
              <a:rPr lang="hu-HU" sz="1600" dirty="0" smtClean="0">
                <a:solidFill>
                  <a:schemeClr val="bg1"/>
                </a:solidFill>
              </a:rPr>
              <a:t>17.630  </a:t>
            </a:r>
            <a:r>
              <a:rPr lang="hu-HU" sz="2000" b="1" dirty="0" smtClean="0">
                <a:solidFill>
                  <a:schemeClr val="bg1"/>
                </a:solidFill>
              </a:rPr>
              <a:t>17.752 fő – </a:t>
            </a:r>
            <a:r>
              <a:rPr lang="hu-HU" sz="1000" dirty="0" smtClean="0">
                <a:solidFill>
                  <a:schemeClr val="bg1"/>
                </a:solidFill>
              </a:rPr>
              <a:t>18.801   </a:t>
            </a:r>
            <a:r>
              <a:rPr lang="hu-HU" sz="1200" dirty="0" smtClean="0">
                <a:solidFill>
                  <a:schemeClr val="bg1"/>
                </a:solidFill>
              </a:rPr>
              <a:t>17.140  </a:t>
            </a:r>
            <a:r>
              <a:rPr lang="hu-HU" sz="1400" dirty="0" smtClean="0">
                <a:solidFill>
                  <a:schemeClr val="bg1"/>
                </a:solidFill>
              </a:rPr>
              <a:t>19.029  </a:t>
            </a:r>
            <a:r>
              <a:rPr lang="hu-HU" sz="1600" dirty="0" smtClean="0">
                <a:solidFill>
                  <a:schemeClr val="bg1"/>
                </a:solidFill>
              </a:rPr>
              <a:t>19.983  </a:t>
            </a:r>
            <a:r>
              <a:rPr lang="hu-HU" sz="2000" b="1" dirty="0" smtClean="0">
                <a:solidFill>
                  <a:schemeClr val="bg1"/>
                </a:solidFill>
              </a:rPr>
              <a:t>20.135 vizsgáról</a:t>
            </a:r>
          </a:p>
          <a:p>
            <a:pPr marL="342900" indent="-342900" algn="ctr">
              <a:spcBef>
                <a:spcPct val="20000"/>
              </a:spcBef>
            </a:pPr>
            <a:endParaRPr lang="hu-HU" sz="2000" b="1" dirty="0">
              <a:solidFill>
                <a:schemeClr val="bg1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67544" y="1916832"/>
            <a:ext cx="8497192" cy="1801812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hu-HU" sz="2000" b="1" dirty="0">
                <a:solidFill>
                  <a:schemeClr val="bg1"/>
                </a:solidFill>
              </a:rPr>
              <a:t>Az összes értékelt tantárgyi vizsga: </a:t>
            </a:r>
          </a:p>
          <a:p>
            <a:pPr marL="342900" indent="-342900" algn="ctr"/>
            <a:r>
              <a:rPr lang="hu-HU" sz="1200" i="1" dirty="0" smtClean="0">
                <a:solidFill>
                  <a:schemeClr val="bg1"/>
                </a:solidFill>
              </a:rPr>
              <a:t>521.032    </a:t>
            </a:r>
            <a:r>
              <a:rPr lang="hu-HU" sz="1400" i="1" dirty="0" smtClean="0">
                <a:solidFill>
                  <a:schemeClr val="bg1"/>
                </a:solidFill>
              </a:rPr>
              <a:t>501.803  </a:t>
            </a:r>
            <a:r>
              <a:rPr lang="hu-HU" sz="1600" i="1" dirty="0" smtClean="0">
                <a:solidFill>
                  <a:schemeClr val="bg1"/>
                </a:solidFill>
              </a:rPr>
              <a:t>481.668   </a:t>
            </a:r>
            <a:r>
              <a:rPr lang="hu-HU" dirty="0" smtClean="0">
                <a:solidFill>
                  <a:schemeClr val="bg1"/>
                </a:solidFill>
              </a:rPr>
              <a:t>459.183   </a:t>
            </a:r>
            <a:r>
              <a:rPr lang="hu-HU" sz="2000" b="1" dirty="0" smtClean="0">
                <a:solidFill>
                  <a:schemeClr val="bg1"/>
                </a:solidFill>
              </a:rPr>
              <a:t>439.365</a:t>
            </a:r>
            <a:endParaRPr lang="hu-HU" sz="2000" b="1" dirty="0">
              <a:solidFill>
                <a:schemeClr val="bg1"/>
              </a:solidFill>
            </a:endParaRPr>
          </a:p>
          <a:p>
            <a:pPr marL="742950" lvl="1" indent="-285750"/>
            <a:r>
              <a:rPr lang="hu-HU" b="1" i="1" dirty="0">
                <a:solidFill>
                  <a:schemeClr val="bg1"/>
                </a:solidFill>
              </a:rPr>
              <a:t>- középszintű tantárgyi </a:t>
            </a:r>
            <a:r>
              <a:rPr lang="hu-HU" b="1" i="1" dirty="0" smtClean="0">
                <a:solidFill>
                  <a:schemeClr val="bg1"/>
                </a:solidFill>
              </a:rPr>
              <a:t>vizsga: </a:t>
            </a:r>
            <a:r>
              <a:rPr lang="hu-HU" sz="1200" i="1" dirty="0" smtClean="0">
                <a:solidFill>
                  <a:schemeClr val="bg1"/>
                </a:solidFill>
              </a:rPr>
              <a:t>423.307   </a:t>
            </a:r>
            <a:r>
              <a:rPr lang="hu-HU" sz="1400" i="1" dirty="0" smtClean="0">
                <a:solidFill>
                  <a:schemeClr val="bg1"/>
                </a:solidFill>
              </a:rPr>
              <a:t>402.393  </a:t>
            </a:r>
            <a:r>
              <a:rPr lang="hu-HU" sz="1600" i="1" dirty="0" smtClean="0">
                <a:solidFill>
                  <a:schemeClr val="bg1"/>
                </a:solidFill>
              </a:rPr>
              <a:t>377.736  </a:t>
            </a:r>
            <a:r>
              <a:rPr lang="hu-HU" i="1" dirty="0" smtClean="0">
                <a:solidFill>
                  <a:schemeClr val="bg1"/>
                </a:solidFill>
              </a:rPr>
              <a:t>373.289</a:t>
            </a:r>
            <a:r>
              <a:rPr lang="hu-HU" dirty="0" smtClean="0">
                <a:solidFill>
                  <a:schemeClr val="bg1"/>
                </a:solidFill>
              </a:rPr>
              <a:t>  </a:t>
            </a:r>
            <a:r>
              <a:rPr lang="hu-HU" sz="2000" b="1" dirty="0" smtClean="0">
                <a:solidFill>
                  <a:schemeClr val="bg1"/>
                </a:solidFill>
              </a:rPr>
              <a:t>359.372</a:t>
            </a:r>
            <a:endParaRPr lang="hu-HU" sz="2000" b="1" dirty="0">
              <a:solidFill>
                <a:schemeClr val="bg1"/>
              </a:solidFill>
            </a:endParaRPr>
          </a:p>
          <a:p>
            <a:pPr marL="742950" lvl="1" indent="-285750">
              <a:spcBef>
                <a:spcPct val="10000"/>
              </a:spcBef>
            </a:pPr>
            <a:r>
              <a:rPr lang="hu-HU" b="1" i="1" dirty="0">
                <a:solidFill>
                  <a:schemeClr val="bg1"/>
                </a:solidFill>
              </a:rPr>
              <a:t>- emelt szintű tantárgyi </a:t>
            </a:r>
            <a:r>
              <a:rPr lang="hu-HU" b="1" i="1" dirty="0" smtClean="0">
                <a:solidFill>
                  <a:schemeClr val="bg1"/>
                </a:solidFill>
              </a:rPr>
              <a:t>vizsga: </a:t>
            </a:r>
            <a:r>
              <a:rPr lang="hu-HU" sz="1200" i="1" dirty="0" smtClean="0">
                <a:solidFill>
                  <a:schemeClr val="bg1"/>
                </a:solidFill>
              </a:rPr>
              <a:t>36.867     </a:t>
            </a:r>
            <a:r>
              <a:rPr lang="hu-HU" sz="1400" i="1" dirty="0" smtClean="0">
                <a:solidFill>
                  <a:schemeClr val="bg1"/>
                </a:solidFill>
              </a:rPr>
              <a:t>38.717    </a:t>
            </a:r>
            <a:r>
              <a:rPr lang="hu-HU" sz="1600" i="1" dirty="0" smtClean="0">
                <a:solidFill>
                  <a:schemeClr val="bg1"/>
                </a:solidFill>
              </a:rPr>
              <a:t>41.124   </a:t>
            </a:r>
            <a:r>
              <a:rPr lang="hu-HU" dirty="0" smtClean="0">
                <a:solidFill>
                  <a:schemeClr val="bg1"/>
                </a:solidFill>
              </a:rPr>
              <a:t>42.367   </a:t>
            </a:r>
            <a:r>
              <a:rPr lang="hu-HU" sz="2000" b="1" dirty="0" smtClean="0">
                <a:solidFill>
                  <a:schemeClr val="bg1"/>
                </a:solidFill>
              </a:rPr>
              <a:t>42.936</a:t>
            </a:r>
            <a:endParaRPr lang="hu-HU" sz="2000" b="1" dirty="0">
              <a:solidFill>
                <a:schemeClr val="bg1"/>
              </a:solidFill>
            </a:endParaRPr>
          </a:p>
          <a:p>
            <a:pPr marL="742950" lvl="1" indent="-285750">
              <a:spcBef>
                <a:spcPct val="10000"/>
              </a:spcBef>
            </a:pPr>
            <a:r>
              <a:rPr lang="hu-HU" sz="1600" b="1" i="1" dirty="0">
                <a:solidFill>
                  <a:schemeClr val="bg1"/>
                </a:solidFill>
              </a:rPr>
              <a:t>- korábbi vizsgaeredmények </a:t>
            </a:r>
            <a:r>
              <a:rPr lang="hu-HU" sz="1600" b="1" i="1" dirty="0" smtClean="0">
                <a:solidFill>
                  <a:schemeClr val="bg1"/>
                </a:solidFill>
              </a:rPr>
              <a:t>beszámítása: </a:t>
            </a:r>
            <a:r>
              <a:rPr lang="hu-HU" sz="1200" i="1" dirty="0" smtClean="0">
                <a:solidFill>
                  <a:schemeClr val="bg1"/>
                </a:solidFill>
              </a:rPr>
              <a:t>60.858  </a:t>
            </a:r>
            <a:r>
              <a:rPr lang="hu-HU" sz="1400" i="1" dirty="0" smtClean="0">
                <a:solidFill>
                  <a:schemeClr val="bg1"/>
                </a:solidFill>
              </a:rPr>
              <a:t>60.693  </a:t>
            </a:r>
            <a:r>
              <a:rPr lang="hu-HU" sz="1600" i="1" dirty="0" smtClean="0">
                <a:solidFill>
                  <a:schemeClr val="bg1"/>
                </a:solidFill>
              </a:rPr>
              <a:t>62.808  </a:t>
            </a:r>
            <a:r>
              <a:rPr lang="hu-HU" dirty="0" smtClean="0">
                <a:solidFill>
                  <a:schemeClr val="bg1"/>
                </a:solidFill>
              </a:rPr>
              <a:t>43.527  </a:t>
            </a:r>
            <a:r>
              <a:rPr lang="hu-HU" sz="2000" b="1" dirty="0" smtClean="0">
                <a:solidFill>
                  <a:schemeClr val="bg1"/>
                </a:solidFill>
              </a:rPr>
              <a:t>37.057</a:t>
            </a:r>
            <a:endParaRPr lang="hu-H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692275" y="404813"/>
            <a:ext cx="61928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000" b="1"/>
              <a:t>„Új” vizsgafajták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95536" y="1268761"/>
            <a:ext cx="8424936" cy="44644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hu-HU" sz="2800" b="1" dirty="0"/>
              <a:t>Vizsgaszámok mentességek nélkül: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8677275" y="63674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2400">
              <a:latin typeface="Times New Roman" pitchFamily="18" charset="0"/>
            </a:endParaRPr>
          </a:p>
        </p:txBody>
      </p:sp>
      <p:graphicFrame>
        <p:nvGraphicFramePr>
          <p:cNvPr id="17" name="Tábláza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695675"/>
              </p:ext>
            </p:extLst>
          </p:nvPr>
        </p:nvGraphicFramePr>
        <p:xfrm>
          <a:off x="539750" y="2708275"/>
          <a:ext cx="5328591" cy="2476565"/>
        </p:xfrm>
        <a:graphic>
          <a:graphicData uri="http://schemas.openxmlformats.org/drawingml/2006/table">
            <a:tbl>
              <a:tblPr/>
              <a:tblGrid>
                <a:gridCol w="1211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2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93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77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87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5890"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hu-HU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hu-HU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hu-H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hu-HU" sz="18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089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Kiegészítő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3924</a:t>
                      </a:r>
                      <a:endParaRPr lang="hu-HU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3472</a:t>
                      </a:r>
                      <a:endParaRPr lang="hu-HU" sz="12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4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4371</a:t>
                      </a:r>
                      <a:endParaRPr lang="hu-HU" sz="14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4733</a:t>
                      </a:r>
                      <a:endParaRPr lang="hu-H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4899</a:t>
                      </a:r>
                      <a:endParaRPr lang="hu-HU" sz="18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40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Ismétlő</a:t>
                      </a:r>
                      <a:endParaRPr lang="hu-H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8530</a:t>
                      </a:r>
                      <a:endParaRPr lang="hu-HU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5429</a:t>
                      </a:r>
                      <a:endParaRPr lang="hu-HU" sz="12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4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6895</a:t>
                      </a:r>
                      <a:endParaRPr lang="hu-HU" sz="14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8952</a:t>
                      </a:r>
                      <a:endParaRPr lang="hu-H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9295</a:t>
                      </a:r>
                      <a:endParaRPr lang="hu-HU" sz="18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89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Szintemelő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10210</a:t>
                      </a:r>
                      <a:endParaRPr lang="hu-HU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10049</a:t>
                      </a:r>
                      <a:endParaRPr lang="hu-HU" sz="12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4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10414</a:t>
                      </a:r>
                      <a:endParaRPr lang="hu-HU" sz="14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8520</a:t>
                      </a:r>
                      <a:endParaRPr lang="hu-H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8232</a:t>
                      </a:r>
                      <a:endParaRPr lang="hu-HU" sz="18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089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Előrehozott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54757</a:t>
                      </a:r>
                      <a:endParaRPr lang="hu-HU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55454</a:t>
                      </a:r>
                      <a:endParaRPr lang="hu-HU" sz="12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4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35819</a:t>
                      </a:r>
                      <a:endParaRPr lang="hu-HU" sz="14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34412</a:t>
                      </a:r>
                      <a:endParaRPr lang="hu-H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32694</a:t>
                      </a:r>
                      <a:endParaRPr lang="hu-HU" sz="18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5471592" y="1196752"/>
          <a:ext cx="367240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5508103" y="2060848"/>
          <a:ext cx="3384377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5796137" y="1988840"/>
          <a:ext cx="302433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986223336"/>
              </p:ext>
            </p:extLst>
          </p:nvPr>
        </p:nvGraphicFramePr>
        <p:xfrm>
          <a:off x="5292080" y="1484784"/>
          <a:ext cx="385192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Szövegdoboz 12"/>
          <p:cNvSpPr txBox="1"/>
          <p:nvPr/>
        </p:nvSpPr>
        <p:spPr>
          <a:xfrm>
            <a:off x="539552" y="5229200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latin typeface="Arial" pitchFamily="34" charset="0"/>
                <a:cs typeface="Arial" pitchFamily="34" charset="0"/>
              </a:rPr>
              <a:t>Az érettségi vizsgaszabályzatnak az előrehozott érettségi vizsgákra vonatkozó  szabályozása 2014. január elsejével megváltozott.</a:t>
            </a:r>
            <a:endParaRPr lang="hu-HU" sz="11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328154823"/>
              </p:ext>
            </p:extLst>
          </p:nvPr>
        </p:nvGraphicFramePr>
        <p:xfrm>
          <a:off x="4912817" y="1354634"/>
          <a:ext cx="4250605" cy="302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Diagram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2887549"/>
              </p:ext>
            </p:extLst>
          </p:nvPr>
        </p:nvGraphicFramePr>
        <p:xfrm>
          <a:off x="6012555" y="2133378"/>
          <a:ext cx="3131445" cy="2951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187624" y="-99392"/>
            <a:ext cx="716438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000" b="1" dirty="0"/>
              <a:t>Az előrehozott vizsgák adatai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728796" y="677058"/>
            <a:ext cx="7993062" cy="40322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hu-HU" sz="2200" b="1" dirty="0">
                <a:solidFill>
                  <a:schemeClr val="bg1"/>
                </a:solidFill>
              </a:rPr>
              <a:t>Vizsgatárgyankénti vizsgaszámok mentességek nélkül: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8677275" y="63674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2400">
              <a:latin typeface="Times New Roman" pitchFamily="18" charset="0"/>
            </a:endParaRPr>
          </a:p>
        </p:txBody>
      </p:sp>
      <p:graphicFrame>
        <p:nvGraphicFramePr>
          <p:cNvPr id="113842" name="Group 1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531375"/>
              </p:ext>
            </p:extLst>
          </p:nvPr>
        </p:nvGraphicFramePr>
        <p:xfrm>
          <a:off x="4860032" y="1340768"/>
          <a:ext cx="4032448" cy="3995165"/>
        </p:xfrm>
        <a:graphic>
          <a:graphicData uri="http://schemas.openxmlformats.org/drawingml/2006/table">
            <a:tbl>
              <a:tblPr/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58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2012 </a:t>
                      </a:r>
                      <a:r>
                        <a:rPr kumimoji="0" lang="hu-H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vizsga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Emelt szint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</a:t>
                      </a:r>
                      <a:r>
                        <a:rPr kumimoji="0" lang="hu-H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Darabszám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234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 angol </a:t>
                      </a:r>
                      <a:r>
                        <a:rPr lang="hu-HU" sz="15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nyelv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1012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918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 német </a:t>
                      </a:r>
                      <a:r>
                        <a:rPr lang="hu-HU" sz="15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nyelv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219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576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500" b="1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lang="hu-HU" sz="15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informatika</a:t>
                      </a:r>
                      <a:endParaRPr lang="hu-HU" sz="15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500" b="1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174</a:t>
                      </a:r>
                      <a:endParaRPr lang="hu-HU" sz="1500" b="1" i="0" u="none" strike="noStrike" kern="12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57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b="1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lang="hu-HU" sz="15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biológia</a:t>
                      </a:r>
                      <a:endParaRPr lang="hu-HU" sz="1500" b="0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111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576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500" b="1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 történelem</a:t>
                      </a:r>
                      <a:endParaRPr lang="hu-HU" sz="15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90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815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500" b="1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 kémia</a:t>
                      </a:r>
                      <a:endParaRPr lang="hu-HU" sz="15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500" b="1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82</a:t>
                      </a:r>
                      <a:endParaRPr lang="hu-HU" sz="1500" b="1" i="0" u="none" strike="noStrike" kern="12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81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b="1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magyar nyelv és irodalom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71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20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 </a:t>
                      </a:r>
                      <a:r>
                        <a:rPr lang="hu-HU" sz="15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matematika</a:t>
                      </a:r>
                      <a:endParaRPr lang="hu-HU" sz="1500" b="0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64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204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 testnevelés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57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204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 spanyol nyelv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20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615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……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8" name="Group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279729"/>
              </p:ext>
            </p:extLst>
          </p:nvPr>
        </p:nvGraphicFramePr>
        <p:xfrm>
          <a:off x="683568" y="1196752"/>
          <a:ext cx="4032448" cy="5152986"/>
        </p:xfrm>
        <a:graphic>
          <a:graphicData uri="http://schemas.openxmlformats.org/drawingml/2006/table">
            <a:tbl>
              <a:tblPr/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l" rtl="0" fontAlgn="t"/>
                      <a:r>
                        <a:rPr lang="hu-HU" sz="16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30682 </a:t>
                      </a:r>
                      <a:r>
                        <a:rPr lang="hu-HU" sz="15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vizsga </a:t>
                      </a:r>
                      <a:endParaRPr lang="hu-HU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hu-HU" sz="1600" b="1" i="0" u="sng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Darabszám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757">
                <a:tc>
                  <a:txBody>
                    <a:bodyPr/>
                    <a:lstStyle/>
                    <a:p>
                      <a:pPr algn="l" rtl="0" fontAlgn="t"/>
                      <a:r>
                        <a:rPr lang="hu-HU" sz="1600" b="1" i="0" u="sng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Középszint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083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angol nyelv 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11634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212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informatika 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6641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88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német nyelv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3553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212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történelem 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2486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488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magyar nyelv és irodalom 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2391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212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matematika 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1301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212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földrajz 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526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212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5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testnevelés </a:t>
                      </a:r>
                      <a:endParaRPr lang="hu-HU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500" b="1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419</a:t>
                      </a:r>
                      <a:endParaRPr lang="hu-HU" sz="1500" b="1" i="0" u="none" strike="noStrike" kern="12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212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5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biológia </a:t>
                      </a:r>
                      <a:endParaRPr lang="hu-HU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500" b="1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409</a:t>
                      </a:r>
                      <a:endParaRPr lang="hu-HU" sz="1500" b="1" i="0" u="none" strike="noStrike" kern="12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212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francia nyelv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131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212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500" b="1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olasz nyelv</a:t>
                      </a:r>
                      <a:endParaRPr lang="hu-HU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500" b="1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98</a:t>
                      </a:r>
                      <a:endParaRPr lang="hu-HU" sz="1500" b="1" i="0" u="none" strike="noStrike" kern="12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9212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5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hu-HU" sz="1500" b="1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rajz és vizuális kultúra</a:t>
                      </a:r>
                      <a:endParaRPr lang="hu-HU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500" b="1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88</a:t>
                      </a:r>
                      <a:endParaRPr lang="hu-HU" sz="1500" b="1" i="0" u="none" strike="noStrike" kern="12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708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társadalomismeret 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83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921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vendéglátás-idegenforgalom</a:t>
                      </a:r>
                    </a:p>
                    <a:p>
                      <a:pPr algn="l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alapismeretek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74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1046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egészségügyi alapismeretek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72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1046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…..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u-HU" sz="1500" b="1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8677275" y="63674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2400">
              <a:latin typeface="Times New Roman" pitchFamily="18" charset="0"/>
            </a:endParaRPr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1258888" y="333375"/>
            <a:ext cx="7077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000" b="1">
                <a:solidFill>
                  <a:schemeClr val="tx2"/>
                </a:solidFill>
              </a:rPr>
              <a:t>Az írásbeli feladatlapok eljuttatása a középiskolákba</a:t>
            </a:r>
          </a:p>
        </p:txBody>
      </p:sp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5292725" y="2133600"/>
            <a:ext cx="302418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 smtClean="0"/>
              <a:t>Járási hivatalok</a:t>
            </a:r>
            <a:endParaRPr lang="hu-HU" b="1" dirty="0"/>
          </a:p>
        </p:txBody>
      </p:sp>
      <p:sp>
        <p:nvSpPr>
          <p:cNvPr id="28677" name="Text Box 9"/>
          <p:cNvSpPr txBox="1">
            <a:spLocks noChangeArrowheads="1"/>
          </p:cNvSpPr>
          <p:nvPr/>
        </p:nvSpPr>
        <p:spPr bwMode="auto">
          <a:xfrm>
            <a:off x="539750" y="1773238"/>
            <a:ext cx="3240088" cy="376237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solidFill>
                  <a:schemeClr val="bg1"/>
                </a:solidFill>
              </a:rPr>
              <a:t>Zárt technológiájú szállítás</a:t>
            </a:r>
          </a:p>
        </p:txBody>
      </p:sp>
      <p:sp>
        <p:nvSpPr>
          <p:cNvPr id="28678" name="Arc 10"/>
          <p:cNvSpPr>
            <a:spLocks/>
          </p:cNvSpPr>
          <p:nvPr/>
        </p:nvSpPr>
        <p:spPr bwMode="auto">
          <a:xfrm>
            <a:off x="3851275" y="1916113"/>
            <a:ext cx="1368425" cy="3603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8679" name="Text Box 11"/>
          <p:cNvSpPr txBox="1">
            <a:spLocks noChangeArrowheads="1"/>
          </p:cNvSpPr>
          <p:nvPr/>
        </p:nvSpPr>
        <p:spPr bwMode="auto">
          <a:xfrm>
            <a:off x="5867400" y="4437063"/>
            <a:ext cx="2735263" cy="46672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solidFill>
                  <a:schemeClr val="bg1"/>
                </a:solidFill>
              </a:rPr>
              <a:t>KÖZÉPISKOLÁK</a:t>
            </a:r>
          </a:p>
        </p:txBody>
      </p:sp>
      <p:sp>
        <p:nvSpPr>
          <p:cNvPr id="28680" name="Arc 13"/>
          <p:cNvSpPr>
            <a:spLocks/>
          </p:cNvSpPr>
          <p:nvPr/>
        </p:nvSpPr>
        <p:spPr bwMode="auto">
          <a:xfrm flipH="1" flipV="1">
            <a:off x="5364163" y="2997200"/>
            <a:ext cx="503237" cy="1295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accent6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8681" name="Text Box 14"/>
          <p:cNvSpPr txBox="1">
            <a:spLocks noChangeArrowheads="1"/>
          </p:cNvSpPr>
          <p:nvPr/>
        </p:nvSpPr>
        <p:spPr bwMode="auto">
          <a:xfrm>
            <a:off x="4067175" y="3860800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solidFill>
                  <a:srgbClr val="002060"/>
                </a:solidFill>
              </a:rPr>
              <a:t>Ellenőrzés</a:t>
            </a:r>
          </a:p>
        </p:txBody>
      </p:sp>
      <p:sp>
        <p:nvSpPr>
          <p:cNvPr id="28682" name="Line 16"/>
          <p:cNvSpPr>
            <a:spLocks noChangeShapeType="1"/>
          </p:cNvSpPr>
          <p:nvPr/>
        </p:nvSpPr>
        <p:spPr bwMode="auto">
          <a:xfrm flipV="1">
            <a:off x="1042988" y="2133600"/>
            <a:ext cx="0" cy="431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8683" name="Line 17"/>
          <p:cNvSpPr>
            <a:spLocks noChangeShapeType="1"/>
          </p:cNvSpPr>
          <p:nvPr/>
        </p:nvSpPr>
        <p:spPr bwMode="auto">
          <a:xfrm>
            <a:off x="6227763" y="2997200"/>
            <a:ext cx="720725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8684" name="Text Box 18"/>
          <p:cNvSpPr txBox="1">
            <a:spLocks noChangeArrowheads="1"/>
          </p:cNvSpPr>
          <p:nvPr/>
        </p:nvSpPr>
        <p:spPr bwMode="auto">
          <a:xfrm>
            <a:off x="7019925" y="3644900"/>
            <a:ext cx="1944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solidFill>
                  <a:srgbClr val="002060"/>
                </a:solidFill>
              </a:rPr>
              <a:t>Napi tételátvétel</a:t>
            </a:r>
          </a:p>
        </p:txBody>
      </p:sp>
      <p:sp>
        <p:nvSpPr>
          <p:cNvPr id="28685" name="Arc 19"/>
          <p:cNvSpPr>
            <a:spLocks/>
          </p:cNvSpPr>
          <p:nvPr/>
        </p:nvSpPr>
        <p:spPr bwMode="auto">
          <a:xfrm rot="13400142" flipH="1">
            <a:off x="3165475" y="1647825"/>
            <a:ext cx="1733550" cy="183356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accent6">
                <a:lumMod val="60000"/>
                <a:lumOff val="40000"/>
              </a:schemeClr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8686" name="Text Box 20"/>
          <p:cNvSpPr txBox="1">
            <a:spLocks noChangeArrowheads="1"/>
          </p:cNvSpPr>
          <p:nvPr/>
        </p:nvSpPr>
        <p:spPr bwMode="auto">
          <a:xfrm>
            <a:off x="2843213" y="3141663"/>
            <a:ext cx="23764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solidFill>
                  <a:srgbClr val="002060"/>
                </a:solidFill>
              </a:rPr>
              <a:t>Módosítás, pótlás</a:t>
            </a:r>
          </a:p>
        </p:txBody>
      </p:sp>
      <p:sp>
        <p:nvSpPr>
          <p:cNvPr id="28687" name="Text Box 21"/>
          <p:cNvSpPr txBox="1">
            <a:spLocks noChangeArrowheads="1"/>
          </p:cNvSpPr>
          <p:nvPr/>
        </p:nvSpPr>
        <p:spPr bwMode="auto">
          <a:xfrm>
            <a:off x="1979613" y="4437063"/>
            <a:ext cx="1871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/>
          </a:p>
        </p:txBody>
      </p:sp>
      <p:sp>
        <p:nvSpPr>
          <p:cNvPr id="28688" name="Text Box 23"/>
          <p:cNvSpPr txBox="1">
            <a:spLocks noChangeArrowheads="1"/>
          </p:cNvSpPr>
          <p:nvPr/>
        </p:nvSpPr>
        <p:spPr bwMode="auto">
          <a:xfrm>
            <a:off x="5292725" y="5084763"/>
            <a:ext cx="3455988" cy="788987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solidFill>
                  <a:schemeClr val="bg1"/>
                </a:solidFill>
              </a:rPr>
              <a:t>Őrzés (csak 1 napi adag)</a:t>
            </a:r>
          </a:p>
          <a:p>
            <a:pPr>
              <a:spcBef>
                <a:spcPct val="50000"/>
              </a:spcBef>
            </a:pPr>
            <a:r>
              <a:rPr lang="hu-HU" b="1" dirty="0">
                <a:solidFill>
                  <a:schemeClr val="bg1"/>
                </a:solidFill>
              </a:rPr>
              <a:t>Bontás bizottság előtt</a:t>
            </a:r>
          </a:p>
        </p:txBody>
      </p:sp>
      <p:sp>
        <p:nvSpPr>
          <p:cNvPr id="28689" name="AutoShape 24"/>
          <p:cNvSpPr>
            <a:spLocks noChangeArrowheads="1"/>
          </p:cNvSpPr>
          <p:nvPr/>
        </p:nvSpPr>
        <p:spPr bwMode="auto">
          <a:xfrm flipH="1">
            <a:off x="611188" y="5157788"/>
            <a:ext cx="1439862" cy="647700"/>
          </a:xfrm>
          <a:prstGeom prst="curvedUpArrow">
            <a:avLst>
              <a:gd name="adj1" fmla="val 44461"/>
              <a:gd name="adj2" fmla="val 88922"/>
              <a:gd name="adj3" fmla="val 33333"/>
            </a:avLst>
          </a:prstGeom>
          <a:solidFill>
            <a:srgbClr val="00206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8690" name="AutoShape 25"/>
          <p:cNvSpPr>
            <a:spLocks noChangeArrowheads="1"/>
          </p:cNvSpPr>
          <p:nvPr/>
        </p:nvSpPr>
        <p:spPr bwMode="auto">
          <a:xfrm>
            <a:off x="684213" y="4292600"/>
            <a:ext cx="1439862" cy="647700"/>
          </a:xfrm>
          <a:prstGeom prst="curvedDownArrow">
            <a:avLst>
              <a:gd name="adj1" fmla="val 44461"/>
              <a:gd name="adj2" fmla="val 88922"/>
              <a:gd name="adj3" fmla="val 33333"/>
            </a:avLst>
          </a:prstGeom>
          <a:solidFill>
            <a:srgbClr val="00206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8691" name="Text Box 26"/>
          <p:cNvSpPr txBox="1">
            <a:spLocks noChangeArrowheads="1"/>
          </p:cNvSpPr>
          <p:nvPr/>
        </p:nvSpPr>
        <p:spPr bwMode="auto">
          <a:xfrm>
            <a:off x="2627313" y="4581525"/>
            <a:ext cx="1800225" cy="12001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 dirty="0"/>
              <a:t>Az öt legnépesebb vizsgatárgy esetében</a:t>
            </a:r>
          </a:p>
        </p:txBody>
      </p:sp>
      <p:pic>
        <p:nvPicPr>
          <p:cNvPr id="28692" name="Picture 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565400"/>
            <a:ext cx="2447925" cy="792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9" grpId="0" animBg="1"/>
      <p:bldP spid="2869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title"/>
          </p:nvPr>
        </p:nvSpPr>
        <p:spPr>
          <a:xfrm>
            <a:off x="1476375" y="476250"/>
            <a:ext cx="6264275" cy="576263"/>
          </a:xfrm>
        </p:spPr>
        <p:txBody>
          <a:bodyPr/>
          <a:lstStyle/>
          <a:p>
            <a:pPr eaLnBrk="1" hangingPunct="1"/>
            <a:r>
              <a:rPr lang="hu-HU" sz="3000" b="1" dirty="0" smtClean="0"/>
              <a:t>Érettségi adminisztráció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196975"/>
            <a:ext cx="7991475" cy="4824314"/>
          </a:xfrm>
          <a:solidFill>
            <a:srgbClr val="00206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1800" b="1" dirty="0" smtClean="0">
                <a:solidFill>
                  <a:schemeClr val="bg1"/>
                </a:solidFill>
              </a:rPr>
              <a:t>Az Érettségi szoftver fejlesztése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hu-HU" sz="1400" dirty="0" smtClean="0">
                <a:solidFill>
                  <a:schemeClr val="bg1"/>
                </a:solidFill>
              </a:rPr>
              <a:t>A vizsgára bocsátás és az érettségi bizonyítvány megszerzésére </a:t>
            </a:r>
            <a:r>
              <a:rPr lang="hu-HU" sz="1400" dirty="0">
                <a:solidFill>
                  <a:schemeClr val="bg1"/>
                </a:solidFill>
              </a:rPr>
              <a:t>vonatkozó jogszabályi feltételek </a:t>
            </a:r>
            <a:r>
              <a:rPr lang="hu-HU" sz="1400" dirty="0" smtClean="0">
                <a:solidFill>
                  <a:schemeClr val="bg1"/>
                </a:solidFill>
              </a:rPr>
              <a:t>változásai miatt </a:t>
            </a:r>
            <a:r>
              <a:rPr lang="hu-HU" sz="1400" dirty="0">
                <a:solidFill>
                  <a:schemeClr val="bg1"/>
                </a:solidFill>
              </a:rPr>
              <a:t>az érettségi szoftver jelentős mértékű átalakítására volt szükség</a:t>
            </a:r>
            <a:r>
              <a:rPr lang="hu-HU" sz="1400" dirty="0" smtClean="0">
                <a:solidFill>
                  <a:srgbClr val="FF0000"/>
                </a:solidFill>
              </a:rPr>
              <a:t>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hu-HU" sz="1800" b="1" dirty="0" smtClean="0">
                <a:solidFill>
                  <a:schemeClr val="bg1"/>
                </a:solidFill>
              </a:rPr>
              <a:t>Néhány tipikus hiba az adminisztráció során</a:t>
            </a:r>
          </a:p>
          <a:p>
            <a:pPr marL="177800" indent="-177800" eaLnBrk="1" hangingPunct="1">
              <a:lnSpc>
                <a:spcPct val="80000"/>
              </a:lnSpc>
              <a:buFontTx/>
              <a:buChar char="-"/>
              <a:defRPr/>
            </a:pPr>
            <a:r>
              <a:rPr lang="hu-HU" sz="1400" dirty="0" smtClean="0">
                <a:solidFill>
                  <a:schemeClr val="bg1"/>
                </a:solidFill>
              </a:rPr>
              <a:t>Korábbi vizsgaeredmények rögzítésének elmaradása, vagy nem megfelelő rögzítése</a:t>
            </a:r>
          </a:p>
          <a:p>
            <a:pPr marL="177800" indent="-177800" eaLnBrk="1" hangingPunct="1">
              <a:lnSpc>
                <a:spcPct val="80000"/>
              </a:lnSpc>
              <a:buFontTx/>
              <a:buChar char="-"/>
              <a:defRPr/>
            </a:pPr>
            <a:r>
              <a:rPr lang="hu-HU" sz="1400" dirty="0" smtClean="0">
                <a:solidFill>
                  <a:schemeClr val="bg1"/>
                </a:solidFill>
              </a:rPr>
              <a:t>A nyelvvizsga egyenértékűség záradékok nem megfelelő rögzítése</a:t>
            </a:r>
          </a:p>
          <a:p>
            <a:pPr marL="177800" indent="-177800" eaLnBrk="1" hangingPunct="1">
              <a:lnSpc>
                <a:spcPct val="80000"/>
              </a:lnSpc>
              <a:buFontTx/>
              <a:buChar char="-"/>
              <a:defRPr/>
            </a:pPr>
            <a:r>
              <a:rPr lang="hu-HU" sz="1400" dirty="0" smtClean="0">
                <a:solidFill>
                  <a:schemeClr val="bg1"/>
                </a:solidFill>
              </a:rPr>
              <a:t>SNI mentességgel megszerzett eredmények nem megfelelő adminisztrációja</a:t>
            </a: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1800" b="1" dirty="0" smtClean="0">
                <a:solidFill>
                  <a:schemeClr val="bg1"/>
                </a:solidFill>
              </a:rPr>
              <a:t>Az iskolai módosítási kérelmek száma :</a:t>
            </a: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1200" dirty="0" smtClean="0">
                <a:solidFill>
                  <a:schemeClr val="bg1"/>
                </a:solidFill>
              </a:rPr>
              <a:t>2012-ben:</a:t>
            </a:r>
          </a:p>
          <a:p>
            <a:pPr marL="177800" indent="-177800" eaLnBrk="1" hangingPunct="1">
              <a:lnSpc>
                <a:spcPct val="80000"/>
              </a:lnSpc>
              <a:buFontTx/>
              <a:buChar char="-"/>
              <a:defRPr/>
            </a:pPr>
            <a:r>
              <a:rPr lang="hu-HU" sz="1200" dirty="0" smtClean="0">
                <a:solidFill>
                  <a:schemeClr val="bg1"/>
                </a:solidFill>
              </a:rPr>
              <a:t>vizsgajelentkezések módosítása: 1881 kérelem, 2778 vizsgázóra vonatkozóan (622 iskola), </a:t>
            </a: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1200" dirty="0" smtClean="0">
                <a:solidFill>
                  <a:schemeClr val="bg1"/>
                </a:solidFill>
              </a:rPr>
              <a:t>     alapadatok módosítása:  1828 kérelem</a:t>
            </a:r>
            <a:endParaRPr lang="hu-HU" sz="1600" b="1" dirty="0" smtClean="0">
              <a:solidFill>
                <a:schemeClr val="bg1"/>
              </a:solidFill>
            </a:endParaRP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1200" dirty="0" smtClean="0">
                <a:solidFill>
                  <a:schemeClr val="bg1"/>
                </a:solidFill>
              </a:rPr>
              <a:t>2013-ban:</a:t>
            </a:r>
          </a:p>
          <a:p>
            <a:pPr marL="177800" indent="-177800" eaLnBrk="1" hangingPunct="1">
              <a:lnSpc>
                <a:spcPct val="80000"/>
              </a:lnSpc>
              <a:buFontTx/>
              <a:buChar char="-"/>
              <a:defRPr/>
            </a:pPr>
            <a:r>
              <a:rPr lang="hu-HU" sz="1200" dirty="0" smtClean="0">
                <a:solidFill>
                  <a:schemeClr val="bg1"/>
                </a:solidFill>
              </a:rPr>
              <a:t>vizsgajelentkezések módosítása: 2318 kérelem, 3228 vizsgázóra vonatkozóan (656 iskola)</a:t>
            </a: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1200" dirty="0" smtClean="0">
                <a:solidFill>
                  <a:schemeClr val="bg1"/>
                </a:solidFill>
              </a:rPr>
              <a:t>    alapadatok módosítása: 1478 kérelem</a:t>
            </a: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1200" dirty="0" smtClean="0">
                <a:solidFill>
                  <a:schemeClr val="bg1"/>
                </a:solidFill>
              </a:rPr>
              <a:t>2014-ben:</a:t>
            </a:r>
          </a:p>
          <a:p>
            <a:pPr marL="177800" indent="-177800" eaLnBrk="1" hangingPunct="1">
              <a:lnSpc>
                <a:spcPct val="80000"/>
              </a:lnSpc>
              <a:buFontTx/>
              <a:buChar char="-"/>
              <a:defRPr/>
            </a:pPr>
            <a:r>
              <a:rPr lang="hu-HU" sz="1200" dirty="0" smtClean="0">
                <a:solidFill>
                  <a:schemeClr val="bg1"/>
                </a:solidFill>
              </a:rPr>
              <a:t>vizsgajelentkezések módosítása: 1713 kérelem, 2194 vizsgázóra vonatkozóan (609 iskola)</a:t>
            </a: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1200" dirty="0" smtClean="0">
                <a:solidFill>
                  <a:schemeClr val="bg1"/>
                </a:solidFill>
              </a:rPr>
              <a:t>    alapadatok módosítása: 989 kérelem</a:t>
            </a: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1200" dirty="0" smtClean="0">
                <a:solidFill>
                  <a:schemeClr val="bg1"/>
                </a:solidFill>
              </a:rPr>
              <a:t>2015-ben:</a:t>
            </a:r>
          </a:p>
          <a:p>
            <a:pPr marL="177800" indent="-177800" eaLnBrk="1" hangingPunct="1">
              <a:lnSpc>
                <a:spcPct val="80000"/>
              </a:lnSpc>
              <a:buFontTx/>
              <a:buChar char="-"/>
              <a:defRPr/>
            </a:pPr>
            <a:r>
              <a:rPr lang="hu-HU" sz="1200" dirty="0" smtClean="0">
                <a:solidFill>
                  <a:schemeClr val="bg1"/>
                </a:solidFill>
              </a:rPr>
              <a:t>vizsgajelentkezések módosítása: 1643 kérelem, 2257 vizsgázóra vonatkozóan (637 iskola)</a:t>
            </a: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1200" dirty="0" smtClean="0">
                <a:solidFill>
                  <a:schemeClr val="bg1"/>
                </a:solidFill>
              </a:rPr>
              <a:t>    alapadatok módosítása: 1106 kérelem</a:t>
            </a: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1400" b="1" dirty="0" smtClean="0">
                <a:solidFill>
                  <a:schemeClr val="bg1"/>
                </a:solidFill>
              </a:rPr>
              <a:t>2016-ban:</a:t>
            </a:r>
          </a:p>
          <a:p>
            <a:pPr marL="177800" indent="-177800" eaLnBrk="1" hangingPunct="1">
              <a:lnSpc>
                <a:spcPct val="80000"/>
              </a:lnSpc>
              <a:buFontTx/>
              <a:buChar char="-"/>
              <a:defRPr/>
            </a:pPr>
            <a:r>
              <a:rPr lang="hu-HU" sz="1400" b="1" dirty="0" smtClean="0">
                <a:solidFill>
                  <a:schemeClr val="bg1"/>
                </a:solidFill>
              </a:rPr>
              <a:t>vizsgajelentkezések módosítása: 1814 kérelem, 1906 vizsgázóra vonatkozóan (685 iskola)</a:t>
            </a: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1400" b="1" dirty="0" smtClean="0">
                <a:solidFill>
                  <a:schemeClr val="bg1"/>
                </a:solidFill>
              </a:rPr>
              <a:t>    alapadatok módosítása: 2080 kérelem</a:t>
            </a: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endParaRPr lang="hu-HU" sz="1400" b="1" dirty="0" smtClean="0">
              <a:solidFill>
                <a:schemeClr val="bg1"/>
              </a:solidFill>
            </a:endParaRP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endParaRPr lang="hu-HU" sz="1200" dirty="0" smtClean="0">
              <a:solidFill>
                <a:schemeClr val="bg1"/>
              </a:solidFill>
            </a:endParaRPr>
          </a:p>
          <a:p>
            <a:pPr marL="177800" indent="-177800" eaLnBrk="1" hangingPunct="1">
              <a:lnSpc>
                <a:spcPct val="80000"/>
              </a:lnSpc>
              <a:buNone/>
              <a:defRPr/>
            </a:pPr>
            <a:endParaRPr lang="hu-HU" sz="1400" b="1" dirty="0" smtClean="0">
              <a:solidFill>
                <a:schemeClr val="bg1"/>
              </a:solidFill>
            </a:endParaRP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endParaRPr lang="hu-HU" sz="1400" b="1" dirty="0" smtClean="0">
              <a:solidFill>
                <a:schemeClr val="bg1"/>
              </a:solidFill>
            </a:endParaRP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endParaRPr lang="hu-HU" sz="1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740025" y="0"/>
            <a:ext cx="3657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u-HU" sz="3600" b="1">
              <a:solidFill>
                <a:srgbClr val="D40026"/>
              </a:solidFill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677275" y="63674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2400">
              <a:latin typeface="Times New Roman" pitchFamily="18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763713" y="188913"/>
            <a:ext cx="568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400" b="1"/>
              <a:t>Tanulói észrevételek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58775" y="620713"/>
            <a:ext cx="8785225" cy="5909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hu-HU" sz="1600" b="1" dirty="0"/>
              <a:t>Az emelt szintű írásbeli dolgozatok javításával kapcsolatban tett tanulói észrevételek száma néhány vizsgatárgy esetében </a:t>
            </a:r>
            <a:r>
              <a:rPr lang="hu-HU" sz="1600" b="1" dirty="0" smtClean="0"/>
              <a:t>(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2012</a:t>
            </a:r>
            <a:r>
              <a:rPr lang="hu-HU" sz="1200" dirty="0" smtClean="0"/>
              <a:t>. – </a:t>
            </a:r>
            <a:r>
              <a:rPr lang="hu-HU" sz="1200" b="1" dirty="0" smtClean="0"/>
              <a:t> </a:t>
            </a:r>
            <a:r>
              <a:rPr lang="hu-HU" sz="1400" b="1" dirty="0" smtClean="0"/>
              <a:t>2013. </a:t>
            </a:r>
            <a:r>
              <a:rPr lang="hu-HU" sz="1400" b="1" dirty="0"/>
              <a:t>– </a:t>
            </a:r>
            <a:r>
              <a:rPr lang="hu-HU" sz="1600" b="1" dirty="0" smtClean="0"/>
              <a:t>2014. </a:t>
            </a:r>
            <a:r>
              <a:rPr lang="hu-HU" sz="1600" b="1" dirty="0"/>
              <a:t>– </a:t>
            </a:r>
            <a:r>
              <a:rPr lang="hu-HU" b="1" dirty="0" smtClean="0"/>
              <a:t>2015. </a:t>
            </a:r>
            <a:r>
              <a:rPr lang="hu-HU" b="1" dirty="0" smtClean="0">
                <a:solidFill>
                  <a:srgbClr val="002060"/>
                </a:solidFill>
              </a:rPr>
              <a:t>– </a:t>
            </a:r>
            <a:r>
              <a:rPr lang="hu-HU" sz="2000" b="1" dirty="0" smtClean="0">
                <a:solidFill>
                  <a:srgbClr val="0070C0"/>
                </a:solidFill>
              </a:rPr>
              <a:t>2016.</a:t>
            </a:r>
            <a:r>
              <a:rPr lang="hu-HU" sz="1600" b="1" dirty="0" smtClean="0"/>
              <a:t>)</a:t>
            </a:r>
            <a:endParaRPr lang="hu-HU" sz="1600" b="1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299582"/>
              </p:ext>
            </p:extLst>
          </p:nvPr>
        </p:nvGraphicFramePr>
        <p:xfrm>
          <a:off x="408944" y="1412777"/>
          <a:ext cx="8375844" cy="4747306"/>
        </p:xfrm>
        <a:graphic>
          <a:graphicData uri="http://schemas.openxmlformats.org/drawingml/2006/table">
            <a:tbl>
              <a:tblPr/>
              <a:tblGrid>
                <a:gridCol w="192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1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69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04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69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18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9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90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68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240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169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5187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3743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0810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36642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Vizsgatárgy 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hu-HU" sz="12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Beadványok száma 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hu-HU" sz="12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Írásbeli dolgozatok száma 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hu-HU" sz="12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% 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589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Történelem 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991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639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771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812</a:t>
                      </a:r>
                      <a:endParaRPr lang="hu-HU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585</a:t>
                      </a:r>
                      <a:endParaRPr lang="hu-HU" sz="1500" b="1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6909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5769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6348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6384</a:t>
                      </a:r>
                      <a:endParaRPr lang="hu-HU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6341</a:t>
                      </a:r>
                      <a:endParaRPr lang="hu-HU" sz="1500" b="1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14,34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11,08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12,15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12,72</a:t>
                      </a:r>
                      <a:endParaRPr lang="hu-HU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9,23</a:t>
                      </a:r>
                      <a:endParaRPr lang="hu-HU" sz="1500" b="1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589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Angol nyelv 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422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274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465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473</a:t>
                      </a:r>
                      <a:endParaRPr lang="hu-HU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370</a:t>
                      </a:r>
                      <a:endParaRPr lang="hu-HU" sz="1500" b="1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7802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8596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9825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9768</a:t>
                      </a:r>
                      <a:endParaRPr lang="hu-HU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10178</a:t>
                      </a:r>
                      <a:endParaRPr lang="hu-HU" sz="1500" b="1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5,41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3,19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4,73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4,84</a:t>
                      </a:r>
                      <a:endParaRPr lang="hu-HU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3,64</a:t>
                      </a:r>
                      <a:endParaRPr lang="hu-HU" sz="1500" b="1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363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Biológia 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549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471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676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602</a:t>
                      </a:r>
                      <a:endParaRPr lang="hu-HU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604</a:t>
                      </a:r>
                      <a:endParaRPr lang="hu-HU" sz="1500" b="1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4995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5138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5425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5559</a:t>
                      </a:r>
                      <a:endParaRPr lang="hu-HU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5429</a:t>
                      </a:r>
                      <a:endParaRPr lang="hu-HU" sz="1500" b="1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10,99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9,17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12,46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10,83</a:t>
                      </a:r>
                      <a:endParaRPr lang="hu-HU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11,13</a:t>
                      </a:r>
                      <a:endParaRPr lang="hu-HU" sz="1500" b="1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589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Matematika 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397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491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388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348</a:t>
                      </a:r>
                      <a:endParaRPr lang="hu-HU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483</a:t>
                      </a:r>
                      <a:endParaRPr lang="hu-HU" sz="1500" b="1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3713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4157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3889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3685</a:t>
                      </a:r>
                      <a:endParaRPr lang="hu-HU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3766</a:t>
                      </a:r>
                      <a:endParaRPr lang="hu-HU" sz="1500" b="1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10,69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11,81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9,98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9,44</a:t>
                      </a:r>
                      <a:endParaRPr lang="hu-HU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12,83</a:t>
                      </a:r>
                      <a:endParaRPr lang="hu-HU" sz="1500" b="1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589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Német nyelv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93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114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112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122</a:t>
                      </a:r>
                      <a:endParaRPr lang="hu-HU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82</a:t>
                      </a:r>
                      <a:endParaRPr lang="hu-HU" sz="1500" b="1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2603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2424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2529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2450</a:t>
                      </a:r>
                      <a:endParaRPr lang="hu-HU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2312</a:t>
                      </a:r>
                      <a:endParaRPr lang="hu-HU" sz="1500" b="1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3,57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4,70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4,43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4,98</a:t>
                      </a:r>
                      <a:endParaRPr lang="hu-HU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3,55</a:t>
                      </a:r>
                      <a:endParaRPr lang="hu-HU" sz="1500" b="1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589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Magyar nyelv és irodalom 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156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196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154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181</a:t>
                      </a:r>
                      <a:endParaRPr lang="hu-HU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229</a:t>
                      </a:r>
                      <a:endParaRPr lang="hu-HU" sz="1500" b="1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1540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1802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1854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1904</a:t>
                      </a:r>
                      <a:endParaRPr lang="hu-HU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1864</a:t>
                      </a:r>
                      <a:endParaRPr lang="hu-HU" sz="1500" b="1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10,13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10,88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8,31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9,51</a:t>
                      </a:r>
                      <a:endParaRPr lang="hu-HU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12,29</a:t>
                      </a:r>
                      <a:endParaRPr lang="hu-HU" sz="1500" b="1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589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Informatika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125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103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80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134</a:t>
                      </a:r>
                      <a:endParaRPr lang="hu-HU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164</a:t>
                      </a:r>
                      <a:endParaRPr lang="hu-HU" sz="1500" b="1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1755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1582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1806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1920</a:t>
                      </a:r>
                      <a:endParaRPr lang="hu-HU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2048</a:t>
                      </a:r>
                      <a:endParaRPr lang="hu-HU" sz="1500" b="1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7,12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6,51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4,43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6,98</a:t>
                      </a:r>
                      <a:endParaRPr lang="hu-HU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8,01</a:t>
                      </a:r>
                      <a:endParaRPr lang="hu-HU" sz="1500" b="1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589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Kémia 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156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438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348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357</a:t>
                      </a:r>
                      <a:endParaRPr lang="hu-HU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367</a:t>
                      </a:r>
                      <a:endParaRPr lang="hu-HU" sz="1500" b="1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1667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3336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3454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3717</a:t>
                      </a:r>
                      <a:endParaRPr lang="hu-HU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3694</a:t>
                      </a:r>
                      <a:endParaRPr lang="hu-HU" sz="1500" b="1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9,36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13,</a:t>
                      </a:r>
                      <a:r>
                        <a:rPr lang="hu-HU" sz="9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10,08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9,6</a:t>
                      </a:r>
                      <a:endParaRPr lang="hu-HU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9,94</a:t>
                      </a:r>
                      <a:endParaRPr lang="hu-HU" sz="1500" b="1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1589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Fizika 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98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159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109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101</a:t>
                      </a:r>
                      <a:endParaRPr lang="hu-HU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98</a:t>
                      </a:r>
                      <a:endParaRPr lang="hu-HU" sz="1500" b="1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1098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1394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1420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1356</a:t>
                      </a:r>
                      <a:endParaRPr lang="hu-HU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1246</a:t>
                      </a:r>
                      <a:endParaRPr lang="hu-HU" sz="1500" b="1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8,93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11,41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7,68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7,45</a:t>
                      </a:r>
                      <a:endParaRPr lang="hu-HU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7,87</a:t>
                      </a:r>
                      <a:endParaRPr lang="hu-HU" sz="1500" b="1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1589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Összesen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3292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3134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3103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3413</a:t>
                      </a:r>
                      <a:endParaRPr lang="hu-HU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3239</a:t>
                      </a:r>
                      <a:endParaRPr lang="hu-HU" sz="1500" b="1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35917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37823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40233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40472</a:t>
                      </a:r>
                      <a:endParaRPr lang="hu-HU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40862</a:t>
                      </a:r>
                      <a:endParaRPr lang="hu-HU" sz="1500" b="1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9,17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8,29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8,40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8,43</a:t>
                      </a:r>
                      <a:endParaRPr lang="hu-HU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7,93</a:t>
                      </a:r>
                      <a:endParaRPr lang="hu-HU" sz="1500" b="1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ma1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endüle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lapértelmezett terv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Alapértelmezett terv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Lendület">
    <a:fillStyleLst>
      <a:solidFill>
        <a:schemeClr val="phClr"/>
      </a:solidFill>
      <a:gradFill rotWithShape="1">
        <a:gsLst>
          <a:gs pos="0">
            <a:schemeClr val="phClr">
              <a:tint val="10000"/>
              <a:satMod val="300000"/>
            </a:schemeClr>
          </a:gs>
          <a:gs pos="34000">
            <a:schemeClr val="phClr">
              <a:tint val="13500"/>
              <a:satMod val="250000"/>
            </a:schemeClr>
          </a:gs>
          <a:gs pos="100000">
            <a:schemeClr val="phClr">
              <a:tint val="60000"/>
              <a:satMod val="200000"/>
            </a:schemeClr>
          </a:gs>
        </a:gsLst>
        <a:path path="circle">
          <a:fillToRect l="50000" t="155000" r="50000" b="-55000"/>
        </a:path>
      </a:gradFill>
      <a:gradFill rotWithShape="1">
        <a:gsLst>
          <a:gs pos="0">
            <a:schemeClr val="phClr">
              <a:tint val="60000"/>
              <a:satMod val="160000"/>
            </a:schemeClr>
          </a:gs>
          <a:gs pos="46000">
            <a:schemeClr val="phClr">
              <a:tint val="86000"/>
              <a:satMod val="160000"/>
            </a:schemeClr>
          </a:gs>
          <a:gs pos="100000">
            <a:schemeClr val="phClr">
              <a:shade val="40000"/>
              <a:satMod val="160000"/>
            </a:schemeClr>
          </a:gs>
        </a:gsLst>
        <a:path path="circle">
          <a:fillToRect l="50000" t="155000" r="50000" b="-55000"/>
        </a:path>
      </a:gradFill>
    </a:fillStyleLst>
    <a:lnStyleLst>
      <a:ln w="9525" cap="flat" cmpd="sng" algn="ctr">
        <a:solidFill>
          <a:schemeClr val="phClr">
            <a:satMod val="12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147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Téma1</Template>
  <TotalTime>0</TotalTime>
  <Words>2112</Words>
  <Application>Microsoft Office PowerPoint</Application>
  <PresentationFormat>Diavetítés a képernyőre (4:3 oldalarány)</PresentationFormat>
  <Paragraphs>997</Paragraphs>
  <Slides>37</Slides>
  <Notes>37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3</vt:i4>
      </vt:variant>
      <vt:variant>
        <vt:lpstr>Diacímek</vt:lpstr>
      </vt:variant>
      <vt:variant>
        <vt:i4>37</vt:i4>
      </vt:variant>
    </vt:vector>
  </HeadingPairs>
  <TitlesOfParts>
    <vt:vector size="47" baseType="lpstr">
      <vt:lpstr>Arial</vt:lpstr>
      <vt:lpstr>Arial Black</vt:lpstr>
      <vt:lpstr>Calibri</vt:lpstr>
      <vt:lpstr>Garamond</vt:lpstr>
      <vt:lpstr>Times New Roman</vt:lpstr>
      <vt:lpstr>Times New Roman CE</vt:lpstr>
      <vt:lpstr>Téma1</vt:lpstr>
      <vt:lpstr>Worksheet</vt:lpstr>
      <vt:lpstr>Munkalap</vt:lpstr>
      <vt:lpstr>Diagram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Érettségi adminisztráció</vt:lpstr>
      <vt:lpstr>PowerPoint-bemutató</vt:lpstr>
      <vt:lpstr>PowerPoint-bemutató</vt:lpstr>
      <vt:lpstr>PowerPoint-bemutató</vt:lpstr>
      <vt:lpstr>Az eredményekről…</vt:lpstr>
      <vt:lpstr>Érettségi vizsgaeredmények</vt:lpstr>
      <vt:lpstr>Az érettségi osztályzatok vizsgatárgyankénti átlagai (középszint)</vt:lpstr>
      <vt:lpstr>Vizsgatárgyankénti érettségi átlagok  %-ban (középszint)</vt:lpstr>
      <vt:lpstr>A korábbi vizsgarendszer és a középszintű vizsgák osztályzatainak összehasonlítása  korábbi vizsgarendszer  2012. – 2013. – 2014. – 2015. – 2016.</vt:lpstr>
      <vt:lpstr>Az összes középszintű vizsgaeredmény megoszlása 2012-ben, 2013-ban, 2014-ben, 2015-ben és 2016-ban (mentességek nélkül)</vt:lpstr>
      <vt:lpstr>Az összes emelt szintű vizsgaeredmény megoszlása 2012-ben, 2013-ban, 2014-ben, 2015-ben és 2016-ban (mentességek nélkül)</vt:lpstr>
      <vt:lpstr>A középszintű vizsgaeredmények összehasonlítása  korábbi vizsgarendszer – 2012. – 2013. – 2014. – 2015. – 2016.</vt:lpstr>
      <vt:lpstr>PowerPoint-bemutató</vt:lpstr>
      <vt:lpstr>PowerPoint-bemutató</vt:lpstr>
      <vt:lpstr>Az egyes vizsgázói rétegek átlageredményeinek összehasonlítása %-ban, középszinten  2014. - 2015. – 2016.</vt:lpstr>
      <vt:lpstr>Az egyes vizsgázói rétegek átlageredményeinek összehasonlítása  %-ban, emelt szinten 2014. – 2015. – 2016.</vt:lpstr>
      <vt:lpstr>A gimnáziumi és a szakközépiskolai tanulók középszintű  eredményeinek  összehasonlítása 2014. – 2015. - 2016.</vt:lpstr>
      <vt:lpstr>A gimnáziumi és a szakközépiskolai tanulók középszintű  eredményeinek összehasonlítása 2014. – 2015. – 2016.</vt:lpstr>
      <vt:lpstr>Az emelt szintű eredmények megoszlása  2012. - 2013. – 2014. – 2015. – 2016.</vt:lpstr>
      <vt:lpstr>PowerPoint-bemutató</vt:lpstr>
      <vt:lpstr>A vizsgarészek összehasonlítása vizsgatárgyanként 2012. – 2013. – 2014. – 2015. – 2016.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2010-07-08T13:45:17Z</dcterms:created>
  <dcterms:modified xsi:type="dcterms:W3CDTF">2016-07-13T06:45:00Z</dcterms:modified>
</cp:coreProperties>
</file>